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88" r:id="rId4"/>
    <p:sldId id="290" r:id="rId5"/>
    <p:sldId id="291" r:id="rId6"/>
    <p:sldId id="292" r:id="rId7"/>
    <p:sldId id="293" r:id="rId8"/>
    <p:sldId id="289" r:id="rId9"/>
    <p:sldId id="295" r:id="rId10"/>
    <p:sldId id="296" r:id="rId11"/>
    <p:sldId id="297" r:id="rId12"/>
    <p:sldId id="302" r:id="rId13"/>
    <p:sldId id="304" r:id="rId14"/>
    <p:sldId id="305" r:id="rId15"/>
    <p:sldId id="306" r:id="rId16"/>
    <p:sldId id="307" r:id="rId17"/>
    <p:sldId id="298" r:id="rId18"/>
    <p:sldId id="299" r:id="rId19"/>
    <p:sldId id="300" r:id="rId20"/>
    <p:sldId id="301" r:id="rId21"/>
    <p:sldId id="259" r:id="rId22"/>
  </p:sldIdLst>
  <p:sldSz cx="9144000" cy="5143500" type="screen16x9"/>
  <p:notesSz cx="6858000" cy="9144000"/>
  <p:embeddedFontLst>
    <p:embeddedFont>
      <p:font typeface="Dosis" panose="02010503020202060003" pitchFamily="50" charset="0"/>
      <p:regular r:id="rId24"/>
      <p:bold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niamina D Leavai" initials="PDL" lastIdx="1" clrIdx="0">
    <p:extLst>
      <p:ext uri="{19B8F6BF-5375-455C-9EA6-DF929625EA0E}">
        <p15:presenceInfo xmlns:p15="http://schemas.microsoft.com/office/powerpoint/2012/main" userId="c694e2695f3be2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46F807-577D-436E-9C9D-FD019771E7AF}">
  <a:tblStyle styleId="{AE46F807-577D-436E-9C9D-FD019771E7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68664" autoAdjust="0"/>
  </p:normalViewPr>
  <p:slideViewPr>
    <p:cSldViewPr snapToGrid="0">
      <p:cViewPr varScale="1">
        <p:scale>
          <a:sx n="114" d="100"/>
          <a:sy n="114" d="100"/>
        </p:scale>
        <p:origin x="590" y="91"/>
      </p:cViewPr>
      <p:guideLst/>
    </p:cSldViewPr>
  </p:slideViewPr>
  <p:outlineViewPr>
    <p:cViewPr>
      <p:scale>
        <a:sx n="33" d="100"/>
        <a:sy n="33" d="100"/>
      </p:scale>
      <p:origin x="0" y="-54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918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003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9539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283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196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701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PIC (METER)</a:t>
            </a:r>
          </a:p>
          <a:p>
            <a:pPr>
              <a:spcBef>
                <a:spcPts val="0"/>
              </a:spcBef>
            </a:pPr>
            <a:r>
              <a:rPr lang="en-US" sz="1100" dirty="0"/>
              <a:t>PIC(POLE)</a:t>
            </a:r>
          </a:p>
          <a:p>
            <a:pPr>
              <a:spcBef>
                <a:spcPts val="0"/>
              </a:spcBef>
            </a:pPr>
            <a:r>
              <a:rPr lang="en-US" sz="1100" dirty="0"/>
              <a:t>PIC(TRANSFORMER)</a:t>
            </a:r>
          </a:p>
          <a:p>
            <a:pPr>
              <a:spcBef>
                <a:spcPts val="0"/>
              </a:spcBef>
            </a:pPr>
            <a:r>
              <a:rPr lang="en-US" sz="1100" dirty="0"/>
              <a:t>PIC (High Voltage Line)</a:t>
            </a:r>
          </a:p>
          <a:p>
            <a:pPr>
              <a:spcBef>
                <a:spcPts val="0"/>
              </a:spcBef>
            </a:pPr>
            <a:r>
              <a:rPr lang="en-US" sz="1100" dirty="0"/>
              <a:t>PIC (LOW VOLTAGE LINE)</a:t>
            </a:r>
          </a:p>
          <a:p>
            <a:pPr marL="38100" indent="0">
              <a:spcBef>
                <a:spcPts val="0"/>
              </a:spcBef>
              <a:buFont typeface="Roboto"/>
              <a:buNone/>
            </a:pPr>
            <a:endParaRPr lang="en-US" sz="1100" dirty="0"/>
          </a:p>
          <a:p>
            <a:r>
              <a:rPr lang="en-US" sz="1100" dirty="0"/>
              <a:t>Meter </a:t>
            </a:r>
          </a:p>
          <a:p>
            <a:pPr>
              <a:spcBef>
                <a:spcPts val="0"/>
              </a:spcBef>
            </a:pPr>
            <a:r>
              <a:rPr lang="en-US" sz="1100" dirty="0"/>
              <a:t>Pole</a:t>
            </a:r>
          </a:p>
          <a:p>
            <a:pPr>
              <a:spcBef>
                <a:spcPts val="0"/>
              </a:spcBef>
            </a:pPr>
            <a:r>
              <a:rPr lang="en-US" sz="1100" dirty="0"/>
              <a:t>Transformer</a:t>
            </a:r>
          </a:p>
          <a:p>
            <a:pPr>
              <a:spcBef>
                <a:spcPts val="0"/>
              </a:spcBef>
            </a:pPr>
            <a:r>
              <a:rPr lang="en-US" sz="1100" dirty="0"/>
              <a:t>High Voltage Line</a:t>
            </a:r>
          </a:p>
          <a:p>
            <a:pPr>
              <a:spcBef>
                <a:spcPts val="0"/>
              </a:spcBef>
            </a:pPr>
            <a:r>
              <a:rPr lang="en-US" sz="1100" dirty="0"/>
              <a:t>Low Voltage Line</a:t>
            </a:r>
          </a:p>
          <a:p>
            <a:pPr marL="38100" indent="0">
              <a:spcBef>
                <a:spcPts val="0"/>
              </a:spcBef>
              <a:buNone/>
            </a:pPr>
            <a:endParaRPr lang="en-US" sz="1100" dirty="0"/>
          </a:p>
          <a:p>
            <a:endParaRPr lang="en-PG" dirty="0"/>
          </a:p>
        </p:txBody>
      </p:sp>
    </p:spTree>
    <p:extLst>
      <p:ext uri="{BB962C8B-B14F-4D97-AF65-F5344CB8AC3E}">
        <p14:creationId xmlns:p14="http://schemas.microsoft.com/office/powerpoint/2010/main" val="1289072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174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6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" name="Google Shape;11;p2"/>
          <p:cNvSpPr/>
          <p:nvPr/>
        </p:nvSpPr>
        <p:spPr>
          <a:xfrm>
            <a:off x="5086351" y="-38100"/>
            <a:ext cx="4114800" cy="5219700"/>
          </a:xfrm>
          <a:custGeom>
            <a:avLst/>
            <a:gdLst/>
            <a:ahLst/>
            <a:cxnLst/>
            <a:rect l="l" t="t" r="r" b="b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4343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5086351" y="-38100"/>
            <a:ext cx="4114800" cy="5219700"/>
          </a:xfrm>
          <a:custGeom>
            <a:avLst/>
            <a:gdLst/>
            <a:ahLst/>
            <a:cxnLst/>
            <a:rect l="l" t="t" r="r" b="b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4343"/>
              </a:solidFill>
            </a:endParaRPr>
          </a:p>
        </p:txBody>
      </p:sp>
      <p:sp>
        <p:nvSpPr>
          <p:cNvPr id="18" name="Google Shape;18;p3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028475" y="2345350"/>
            <a:ext cx="5220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028475" y="3449650"/>
            <a:ext cx="52200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-903536" y="-38100"/>
            <a:ext cx="10524355" cy="5214650"/>
            <a:chOff x="-903537" y="-38100"/>
            <a:chExt cx="10524355" cy="5214650"/>
          </a:xfrm>
        </p:grpSpPr>
        <p:sp>
          <p:nvSpPr>
            <p:cNvPr id="32" name="Google Shape;32;p5"/>
            <p:cNvSpPr/>
            <p:nvPr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 flipH="1">
              <a:off x="-903537" y="-17561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" name="Google Shape;34;p5"/>
            <p:cNvSpPr/>
            <p:nvPr/>
          </p:nvSpPr>
          <p:spPr>
            <a:xfrm flipH="1">
              <a:off x="472134" y="-9525"/>
              <a:ext cx="518400" cy="749100"/>
            </a:xfrm>
            <a:prstGeom prst="parallelogram">
              <a:avLst>
                <a:gd name="adj" fmla="val 7500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" name="Google Shape;35;p5"/>
            <p:cNvSpPr/>
            <p:nvPr/>
          </p:nvSpPr>
          <p:spPr>
            <a:xfrm flipH="1">
              <a:off x="742953" y="272850"/>
              <a:ext cx="75057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" name="Google Shape;36;p5"/>
            <p:cNvSpPr/>
            <p:nvPr/>
          </p:nvSpPr>
          <p:spPr>
            <a:xfrm flipH="1">
              <a:off x="7861618" y="272850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" name="Google Shape;37;p5"/>
            <p:cNvSpPr/>
            <p:nvPr/>
          </p:nvSpPr>
          <p:spPr>
            <a:xfrm flipH="1">
              <a:off x="990375" y="4925850"/>
              <a:ext cx="8369700" cy="2280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104901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104901" y="12776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>
            <a:off x="-903536" y="-38100"/>
            <a:ext cx="10524355" cy="5214650"/>
            <a:chOff x="-903537" y="-38100"/>
            <a:chExt cx="10524355" cy="5214650"/>
          </a:xfrm>
        </p:grpSpPr>
        <p:sp>
          <p:nvSpPr>
            <p:cNvPr id="43" name="Google Shape;43;p6"/>
            <p:cNvSpPr/>
            <p:nvPr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 flipH="1">
              <a:off x="-903537" y="-17561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" name="Google Shape;45;p6"/>
            <p:cNvSpPr/>
            <p:nvPr/>
          </p:nvSpPr>
          <p:spPr>
            <a:xfrm flipH="1">
              <a:off x="472134" y="-9525"/>
              <a:ext cx="518400" cy="749100"/>
            </a:xfrm>
            <a:prstGeom prst="parallelogram">
              <a:avLst>
                <a:gd name="adj" fmla="val 7500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" name="Google Shape;46;p6"/>
            <p:cNvSpPr/>
            <p:nvPr/>
          </p:nvSpPr>
          <p:spPr>
            <a:xfrm flipH="1">
              <a:off x="742953" y="272850"/>
              <a:ext cx="75057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" name="Google Shape;47;p6"/>
            <p:cNvSpPr/>
            <p:nvPr/>
          </p:nvSpPr>
          <p:spPr>
            <a:xfrm flipH="1">
              <a:off x="7861618" y="272850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" name="Google Shape;48;p6"/>
            <p:cNvSpPr/>
            <p:nvPr/>
          </p:nvSpPr>
          <p:spPr>
            <a:xfrm flipH="1">
              <a:off x="990375" y="4925850"/>
              <a:ext cx="8369700" cy="2280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1101385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5004950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1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-55074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78" name="Google Shape;78;p9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9" name="Google Shape;79;p9"/>
          <p:cNvSpPr/>
          <p:nvPr/>
        </p:nvSpPr>
        <p:spPr>
          <a:xfrm flipH="1">
            <a:off x="472135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0" name="Google Shape;80;p9"/>
          <p:cNvSpPr/>
          <p:nvPr/>
        </p:nvSpPr>
        <p:spPr>
          <a:xfrm flipH="1">
            <a:off x="742954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1" name="Google Shape;81;p9"/>
          <p:cNvSpPr/>
          <p:nvPr/>
        </p:nvSpPr>
        <p:spPr>
          <a:xfrm flipH="1">
            <a:off x="7861619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2" name="Google Shape;82;p9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104901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ldNum" idx="12"/>
          </p:nvPr>
        </p:nvSpPr>
        <p:spPr>
          <a:xfrm>
            <a:off x="1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901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901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▸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svg"/><Relationship Id="rId3" Type="http://schemas.openxmlformats.org/officeDocument/2006/relationships/image" Target="../media/image14.jpg"/><Relationship Id="rId7" Type="http://schemas.openxmlformats.org/officeDocument/2006/relationships/slide" Target="slide14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slide" Target="slide15.xml"/><Relationship Id="rId5" Type="http://schemas.openxmlformats.org/officeDocument/2006/relationships/image" Target="../media/image14.jpg"/><Relationship Id="rId10" Type="http://schemas.openxmlformats.org/officeDocument/2006/relationships/image" Target="../media/image17.svg"/><Relationship Id="rId4" Type="http://schemas.openxmlformats.org/officeDocument/2006/relationships/slide" Target="slide13.xml"/><Relationship Id="rId9" Type="http://schemas.openxmlformats.org/officeDocument/2006/relationships/image" Target="../media/image16.png"/><Relationship Id="rId1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sv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slide" Target="slide16.xml"/><Relationship Id="rId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jpg"/><Relationship Id="rId7" Type="http://schemas.openxmlformats.org/officeDocument/2006/relationships/slide" Target="slide9.xml"/><Relationship Id="rId12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image" Target="../media/image8.jpg"/><Relationship Id="rId10" Type="http://schemas.openxmlformats.org/officeDocument/2006/relationships/slide" Target="slide10.xml"/><Relationship Id="rId4" Type="http://schemas.openxmlformats.org/officeDocument/2006/relationships/slide" Target="slide11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22250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800" dirty="0"/>
              <a:t>GIS USE CASES AND APPLICATION: EPC EXPERIENCE WITH QGIS (OSS)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C666B-6918-4CD5-83D0-4ABA1BE20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354" y="4415029"/>
            <a:ext cx="2196506" cy="72847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Google Shape;109;p13">
            <a:extLst>
              <a:ext uri="{FF2B5EF4-FFF2-40B4-BE49-F238E27FC236}">
                <a16:creationId xmlns:a16="http://schemas.microsoft.com/office/drawing/2014/main" id="{C131E9EA-6D5E-4360-8F6D-38A2E2D8AD62}"/>
              </a:ext>
            </a:extLst>
          </p:cNvPr>
          <p:cNvSpPr txBox="1">
            <a:spLocks/>
          </p:cNvSpPr>
          <p:nvPr/>
        </p:nvSpPr>
        <p:spPr>
          <a:xfrm>
            <a:off x="981273" y="2128461"/>
            <a:ext cx="5422994" cy="7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Dosis"/>
              <a:buNone/>
              <a:defRPr sz="52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Dosis"/>
              <a:buNone/>
              <a:defRPr sz="52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Dosis"/>
              <a:buNone/>
              <a:defRPr sz="52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Dosis"/>
              <a:buNone/>
              <a:defRPr sz="52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Dosis"/>
              <a:buNone/>
              <a:defRPr sz="52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Dosis"/>
              <a:buNone/>
              <a:defRPr sz="52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Dosis"/>
              <a:buNone/>
              <a:defRPr sz="52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Dosis"/>
              <a:buNone/>
              <a:defRPr sz="52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Dosis"/>
              <a:buNone/>
              <a:defRPr sz="52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n-US" sz="2800" dirty="0"/>
              <a:t>- Clark Duseigneur, (GIS-OFFICER)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FA0D8-79E3-4EDB-AAA0-9A4F31183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273" y="3033342"/>
            <a:ext cx="1739116" cy="10042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B14403-DA3F-4914-AE08-72429B2105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833"/>
          <a:stretch/>
        </p:blipFill>
        <p:spPr>
          <a:xfrm>
            <a:off x="3124200" y="3033342"/>
            <a:ext cx="2316480" cy="10042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DFBCA4-072D-40A6-A06C-2DD9838EC0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4491" y="3026966"/>
            <a:ext cx="1998598" cy="10042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94E2-0431-48FC-A6A1-B5D4D2434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322" y="279100"/>
            <a:ext cx="6724500" cy="749100"/>
          </a:xfrm>
        </p:spPr>
        <p:txBody>
          <a:bodyPr/>
          <a:lstStyle/>
          <a:p>
            <a:r>
              <a:rPr lang="en-US" dirty="0"/>
              <a:t>High Voltage Electricity Lines - QGIS: Single line diagram (Upolu System)</a:t>
            </a:r>
            <a:endParaRPr lang="en-P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8A0E5-2C73-4C11-9B1D-503E7101AA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0BF65-D1B9-41D2-8E56-9B2673058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4" y="1077383"/>
            <a:ext cx="6958853" cy="3840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5DDECD-ACA8-494F-8E34-3F60076DF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860" y="312691"/>
            <a:ext cx="1582805" cy="64743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3832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94E2-0431-48FC-A6A1-B5D4D2434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Upolu &amp; </a:t>
            </a:r>
            <a:r>
              <a:rPr lang="en-US" dirty="0" err="1"/>
              <a:t>Manono</a:t>
            </a:r>
            <a:r>
              <a:rPr lang="en-US" dirty="0"/>
              <a:t> Is.: QGIS – single lines color coded </a:t>
            </a:r>
            <a:endParaRPr lang="en-P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8A0E5-2C73-4C11-9B1D-503E7101AA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AED90E-FC27-45C1-9F6E-E3AD59CCD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34" b="16037"/>
          <a:stretch/>
        </p:blipFill>
        <p:spPr>
          <a:xfrm>
            <a:off x="793727" y="1135380"/>
            <a:ext cx="7922248" cy="3732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B3A72E-186F-4DC8-A22D-C21949390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940" y="312691"/>
            <a:ext cx="1582805" cy="64743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418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3.2 BENEFITS – USAGE OF DATA AND INFORMATION 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EEA86-2586-48AD-97AD-E90551F9A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38" y="1277625"/>
            <a:ext cx="7161644" cy="3589800"/>
          </a:xfrm>
        </p:spPr>
        <p:txBody>
          <a:bodyPr/>
          <a:lstStyle/>
          <a:p>
            <a:r>
              <a:rPr lang="en-US" sz="2000" dirty="0"/>
              <a:t>Mapping outages, blackouts</a:t>
            </a:r>
          </a:p>
          <a:p>
            <a:pPr lvl="1"/>
            <a:r>
              <a:rPr lang="en-US" sz="1600" dirty="0"/>
              <a:t>Disaster risk management, planning and maintenance</a:t>
            </a:r>
          </a:p>
          <a:p>
            <a:pPr lvl="1"/>
            <a:r>
              <a:rPr lang="en-US" sz="1600" dirty="0"/>
              <a:t>Disaster preparedness and response (e.g., tropical cyclones, forest fires, etc.)</a:t>
            </a:r>
          </a:p>
          <a:p>
            <a:r>
              <a:rPr lang="en-US" sz="2000" dirty="0"/>
              <a:t>Consumer information</a:t>
            </a:r>
          </a:p>
          <a:p>
            <a:pPr lvl="1"/>
            <a:r>
              <a:rPr lang="en-US" sz="1600" dirty="0"/>
              <a:t>Consumer location for rapid response</a:t>
            </a:r>
          </a:p>
          <a:p>
            <a:pPr lvl="1"/>
            <a:r>
              <a:rPr lang="en-US" sz="1600" dirty="0"/>
              <a:t>Identifying electricity ‘leakages (power loss )</a:t>
            </a:r>
          </a:p>
          <a:p>
            <a:pPr lvl="1"/>
            <a:r>
              <a:rPr lang="en-US" sz="1600" dirty="0"/>
              <a:t>Assign Customers to each Correct Feeder. </a:t>
            </a:r>
          </a:p>
          <a:p>
            <a:r>
              <a:rPr lang="en-US" sz="2000" dirty="0"/>
              <a:t>Pinpoint Accuracy of Asset </a:t>
            </a:r>
          </a:p>
          <a:p>
            <a:pPr lvl="1"/>
            <a:r>
              <a:rPr lang="en-US" sz="1400" dirty="0"/>
              <a:t>Ability to query and find location of Assets </a:t>
            </a:r>
          </a:p>
          <a:p>
            <a:pPr lvl="1"/>
            <a:r>
              <a:rPr lang="en-US" sz="1400" dirty="0"/>
              <a:t>(e.g., which electricity pole has been damaged, identifying UG Assets etc.)</a:t>
            </a:r>
          </a:p>
          <a:p>
            <a:pPr lvl="1"/>
            <a:endParaRPr lang="en-US" sz="1400" dirty="0"/>
          </a:p>
          <a:p>
            <a:pPr marL="533400" lvl="1" indent="0">
              <a:buNone/>
            </a:pPr>
            <a:endParaRPr lang="en-US" sz="20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533400" lvl="1" indent="0">
              <a:buNone/>
            </a:pPr>
            <a:endParaRPr lang="en-US" sz="1600" dirty="0"/>
          </a:p>
          <a:p>
            <a:pPr marL="533400" lvl="1" indent="0">
              <a:buNone/>
            </a:pPr>
            <a:endParaRPr lang="en-PG" sz="2800" dirty="0"/>
          </a:p>
          <a:p>
            <a:pPr lvl="1"/>
            <a:endParaRPr lang="en-US" sz="1600" dirty="0"/>
          </a:p>
          <a:p>
            <a:pPr lvl="1"/>
            <a:endParaRPr lang="en-US" sz="2800" dirty="0"/>
          </a:p>
          <a:p>
            <a:endParaRPr lang="en-PG" sz="280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Slide Zoom 14">
                <a:extLst>
                  <a:ext uri="{FF2B5EF4-FFF2-40B4-BE49-F238E27FC236}">
                    <a16:creationId xmlns:a16="http://schemas.microsoft.com/office/drawing/2014/main" id="{0248080E-1C31-41B5-92F3-3C423286638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21924366"/>
                  </p:ext>
                </p:extLst>
              </p:nvPr>
            </p:nvGraphicFramePr>
            <p:xfrm>
              <a:off x="7388440" y="1340743"/>
              <a:ext cx="1218117" cy="1285875"/>
            </p:xfrm>
            <a:graphic>
              <a:graphicData uri="http://schemas.microsoft.com/office/powerpoint/2016/slidezoom">
                <pslz:sldZm>
                  <pslz:sldZmObj sldId="304" cId="2753289788">
                    <pslz:zmPr id="{C7C6C729-299C-45DE-9078-70B3FED8B4FE}" imageType="cover" transitionDur="1000" showBg="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18117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Slide Zoom 1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248080E-1C31-41B5-92F3-3C42328663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8440" y="1340743"/>
                <a:ext cx="1218117" cy="1285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FA912393-8021-4300-83F8-AE53EF454C0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04982865"/>
                  </p:ext>
                </p:extLst>
              </p:nvPr>
            </p:nvGraphicFramePr>
            <p:xfrm>
              <a:off x="6318135" y="2751818"/>
              <a:ext cx="2608545" cy="979673"/>
            </p:xfrm>
            <a:graphic>
              <a:graphicData uri="http://schemas.microsoft.com/office/powerpoint/2016/slidezoom">
                <pslz:sldZm>
                  <pslz:sldZmObj sldId="305" cId="1584388533">
                    <pslz:zmPr id="{9DDC57A6-3433-48F3-BA27-467BCB2FD5C3}" imageType="cover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08545" cy="97967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Slide Zoom 18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FA912393-8021-4300-83F8-AE53EF454C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18135" y="2751818"/>
                <a:ext cx="2608545" cy="97967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Slide Zoom 20">
                <a:extLst>
                  <a:ext uri="{FF2B5EF4-FFF2-40B4-BE49-F238E27FC236}">
                    <a16:creationId xmlns:a16="http://schemas.microsoft.com/office/drawing/2014/main" id="{468827ED-FFAE-4FEA-98A1-B876C4A8327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75464728"/>
                  </p:ext>
                </p:extLst>
              </p:nvPr>
            </p:nvGraphicFramePr>
            <p:xfrm>
              <a:off x="7339563" y="3759199"/>
              <a:ext cx="979673" cy="979673"/>
            </p:xfrm>
            <a:graphic>
              <a:graphicData uri="http://schemas.microsoft.com/office/powerpoint/2016/slidezoom">
                <pslz:sldZm>
                  <pslz:sldZmObj sldId="306" cId="1253162864">
                    <pslz:zmPr id="{3F7862C7-A858-40BC-9084-D111C71AF818}" returnToParent="0" imageType="cover" transitionDur="1000">
                      <p166:blipFill xmlns:p166="http://schemas.microsoft.com/office/powerpoint/2016/6/main">
                        <a:blip r:embed="rId9">
                          <a:extLs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79673" cy="97967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Slide Zoom 20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468827ED-FFAE-4FEA-98A1-B876C4A832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339563" y="3759199"/>
                <a:ext cx="979673" cy="97967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532A1A8B-A554-4331-9379-CD7B2B223F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20940" y="312691"/>
            <a:ext cx="1582805" cy="64743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27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94E2-0431-48FC-A6A1-B5D4D2434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MAPPING OUTAGES</a:t>
            </a:r>
            <a:endParaRPr lang="en-P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8A0E5-2C73-4C11-9B1D-503E7101AA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CE2CC8-DB01-4F45-9CA6-241E09ADE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5" y="1145704"/>
            <a:ext cx="3516745" cy="315340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6F8444-E602-46FD-9DC6-2B5DFC10383F}"/>
              </a:ext>
            </a:extLst>
          </p:cNvPr>
          <p:cNvSpPr txBox="1"/>
          <p:nvPr/>
        </p:nvSpPr>
        <p:spPr>
          <a:xfrm>
            <a:off x="1015215" y="4365265"/>
            <a:ext cx="182302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Map of Upolu Blackout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D012AA-DDD0-407C-ACED-9F47553B3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823" y="1164176"/>
            <a:ext cx="1930399" cy="31349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1E1D54-8A70-4CB6-913B-0AB5DB30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182" y="1145704"/>
            <a:ext cx="3445164" cy="31534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70A43F-8FD6-4B0A-9530-A3A59B4A3729}"/>
              </a:ext>
            </a:extLst>
          </p:cNvPr>
          <p:cNvSpPr txBox="1"/>
          <p:nvPr/>
        </p:nvSpPr>
        <p:spPr>
          <a:xfrm>
            <a:off x="6445251" y="4365265"/>
            <a:ext cx="182302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Planned Outage for Maintenance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0EB68F-2733-4695-BF8B-D51EFADD6F33}"/>
              </a:ext>
            </a:extLst>
          </p:cNvPr>
          <p:cNvSpPr txBox="1"/>
          <p:nvPr/>
        </p:nvSpPr>
        <p:spPr>
          <a:xfrm>
            <a:off x="3811156" y="4365265"/>
            <a:ext cx="182302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EPC Works for </a:t>
            </a:r>
            <a:r>
              <a:rPr lang="en-US" dirty="0" err="1"/>
              <a:t>Vaea</a:t>
            </a:r>
            <a:r>
              <a:rPr lang="en-US" dirty="0"/>
              <a:t> Street Project</a:t>
            </a:r>
          </a:p>
        </p:txBody>
      </p:sp>
    </p:spTree>
    <p:extLst>
      <p:ext uri="{BB962C8B-B14F-4D97-AF65-F5344CB8AC3E}">
        <p14:creationId xmlns:p14="http://schemas.microsoft.com/office/powerpoint/2010/main" val="275328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94E2-0431-48FC-A6A1-B5D4D2434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MAPPING CUSTOMER LOCATION</a:t>
            </a:r>
            <a:endParaRPr lang="en-P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8A0E5-2C73-4C11-9B1D-503E7101AA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F8444-E602-46FD-9DC6-2B5DFC10383F}"/>
              </a:ext>
            </a:extLst>
          </p:cNvPr>
          <p:cNvSpPr txBox="1"/>
          <p:nvPr/>
        </p:nvSpPr>
        <p:spPr>
          <a:xfrm>
            <a:off x="3338088" y="4582508"/>
            <a:ext cx="2467824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Map of Consumer in Need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A86BE8-2719-4919-BF7B-3430BE055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0" y="1120140"/>
            <a:ext cx="6240779" cy="343950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4388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94E2-0431-48FC-A6A1-B5D4D2434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MAPPING ASSET TO BE REPAIRED</a:t>
            </a:r>
            <a:endParaRPr lang="en-P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8A0E5-2C73-4C11-9B1D-503E7101AA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0EB68F-2733-4695-BF8B-D51EFADD6F33}"/>
              </a:ext>
            </a:extLst>
          </p:cNvPr>
          <p:cNvSpPr txBox="1"/>
          <p:nvPr/>
        </p:nvSpPr>
        <p:spPr>
          <a:xfrm>
            <a:off x="3555638" y="4344205"/>
            <a:ext cx="182302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Map of Consumer in Need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30155-B88B-4141-98DE-7613D8730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0" y="1120140"/>
            <a:ext cx="6240779" cy="318584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6C6A7EDB-7B0A-46A2-AE4E-051FC9644F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42628112"/>
                  </p:ext>
                </p:extLst>
              </p:nvPr>
            </p:nvGraphicFramePr>
            <p:xfrm>
              <a:off x="6748463" y="1985963"/>
              <a:ext cx="498157" cy="498157"/>
            </p:xfrm>
            <a:graphic>
              <a:graphicData uri="http://schemas.microsoft.com/office/powerpoint/2016/slidezoom">
                <pslz:sldZm>
                  <pslz:sldZmObj sldId="307" cId="1024883761">
                    <pslz:zmPr id="{27E2048E-161E-4BD0-8EF8-398C55C0248F}" returnToParent="0" imageType="cover" transitionDur="1000" showBg="0">
                      <p166:blipFill xmlns:p166="http://schemas.microsoft.com/office/powerpoint/2016/6/main">
                        <a:blip r:embed="rId3">
                          <a:extLs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98157" cy="498157"/>
                        </a:xfrm>
                        <a:prstGeom prst="rect">
                          <a:avLst/>
                        </a:prstGeom>
                        <a:ln w="6350">
                          <a:solidFill>
                            <a:srgbClr val="00000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Slide Zoom 1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C6A7EDB-7B0A-46A2-AE4E-051FC9644F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748463" y="1985963"/>
                <a:ext cx="498157" cy="498157"/>
              </a:xfrm>
              <a:prstGeom prst="rect">
                <a:avLst/>
              </a:prstGeom>
              <a:ln w="6350">
                <a:solidFill>
                  <a:srgbClr val="000000"/>
                </a:solidFill>
              </a:ln>
            </p:spPr>
          </p:pic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99DD4FC-D9C2-418C-954B-8AC0C5055BA4}"/>
              </a:ext>
            </a:extLst>
          </p:cNvPr>
          <p:cNvCxnSpPr>
            <a:cxnSpLocks/>
          </p:cNvCxnSpPr>
          <p:nvPr/>
        </p:nvCxnSpPr>
        <p:spPr>
          <a:xfrm flipH="1">
            <a:off x="6454140" y="2484120"/>
            <a:ext cx="294323" cy="2289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162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94E2-0431-48FC-A6A1-B5D4D2434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MAPPING ASSET TO BE REPAIRED</a:t>
            </a:r>
            <a:endParaRPr lang="en-P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8A0E5-2C73-4C11-9B1D-503E7101AA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7D0C87-8F7D-4F84-A9BD-009B19207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348" y="1143000"/>
            <a:ext cx="5925304" cy="313006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F860E6-51A1-4DF3-95B5-6969273E5A5A}"/>
              </a:ext>
            </a:extLst>
          </p:cNvPr>
          <p:cNvSpPr txBox="1"/>
          <p:nvPr/>
        </p:nvSpPr>
        <p:spPr>
          <a:xfrm>
            <a:off x="3555638" y="4337390"/>
            <a:ext cx="207554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Consumer Request to have Pole Repaired</a:t>
            </a:r>
          </a:p>
        </p:txBody>
      </p:sp>
    </p:spTree>
    <p:extLst>
      <p:ext uri="{BB962C8B-B14F-4D97-AF65-F5344CB8AC3E}">
        <p14:creationId xmlns:p14="http://schemas.microsoft.com/office/powerpoint/2010/main" val="1024883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>
            <a:spLocks noGrp="1"/>
          </p:cNvSpPr>
          <p:nvPr>
            <p:ph type="ctrTitle"/>
          </p:nvPr>
        </p:nvSpPr>
        <p:spPr>
          <a:xfrm>
            <a:off x="1028475" y="299803"/>
            <a:ext cx="5220000" cy="32053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400" dirty="0"/>
              <a:t>4. EXPERIENCES – SHARING DATA,AND VIEWING INFORMATION ON QGIS</a:t>
            </a:r>
          </a:p>
        </p:txBody>
      </p:sp>
      <p:sp>
        <p:nvSpPr>
          <p:cNvPr id="132" name="Google Shape;132;p16"/>
          <p:cNvSpPr txBox="1">
            <a:spLocks noGrp="1"/>
          </p:cNvSpPr>
          <p:nvPr>
            <p:ph type="subTitle" idx="1"/>
          </p:nvPr>
        </p:nvSpPr>
        <p:spPr>
          <a:xfrm>
            <a:off x="1028475" y="3449650"/>
            <a:ext cx="52200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Challenges and Opportunities</a:t>
            </a:r>
            <a:endParaRPr dirty="0"/>
          </a:p>
        </p:txBody>
      </p:sp>
      <p:sp>
        <p:nvSpPr>
          <p:cNvPr id="133" name="Google Shape;133;p16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873593-E41E-4262-BC60-E8990266E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920" y="4435111"/>
            <a:ext cx="1704725" cy="64743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3641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93416A-AFA0-45D7-883F-B8186B27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4. EXPERIENCES – SHARING DATA, </a:t>
            </a:r>
            <a:r>
              <a:rPr lang="en-US" dirty="0"/>
              <a:t>AND VIEWING </a:t>
            </a:r>
            <a:r>
              <a:rPr lang="en-US" sz="2400" dirty="0"/>
              <a:t>INFORMATION ON QGIS</a:t>
            </a:r>
            <a:endParaRPr lang="en-P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53B016-8690-4810-AA6C-8D76CA59B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61" y="1117605"/>
            <a:ext cx="6355881" cy="3648300"/>
          </a:xfrm>
        </p:spPr>
        <p:txBody>
          <a:bodyPr/>
          <a:lstStyle/>
          <a:p>
            <a:pPr marL="63500" indent="0">
              <a:buNone/>
            </a:pPr>
            <a:r>
              <a:rPr lang="en-US" sz="1800" dirty="0"/>
              <a:t>Strengths</a:t>
            </a:r>
          </a:p>
          <a:p>
            <a:r>
              <a:rPr lang="en-US" sz="1800" dirty="0"/>
              <a:t>1 Easy to Use Interface</a:t>
            </a:r>
          </a:p>
          <a:p>
            <a:r>
              <a:rPr lang="en-US" sz="1800" dirty="0"/>
              <a:t>2 Free and New Updates is readily available.</a:t>
            </a:r>
          </a:p>
          <a:p>
            <a:r>
              <a:rPr lang="en-US" sz="1800" dirty="0"/>
              <a:t>3 Mapping out Large Datasets i.e. Consumer Database </a:t>
            </a:r>
            <a:r>
              <a:rPr lang="en-US" sz="1800" dirty="0" err="1"/>
              <a:t>e.t.c</a:t>
            </a:r>
            <a:endParaRPr lang="en-US" sz="1800" dirty="0"/>
          </a:p>
          <a:p>
            <a:pPr marL="63500" indent="0">
              <a:buNone/>
            </a:pPr>
            <a:r>
              <a:rPr lang="en-US" sz="1800" dirty="0"/>
              <a:t>Weakness</a:t>
            </a:r>
          </a:p>
          <a:p>
            <a:pPr marL="520700" indent="-457200"/>
            <a:r>
              <a:rPr lang="en-US" sz="1800" dirty="0"/>
              <a:t>1 Struggles with Large Datasets i.e. when calculating new attributes , tends to crash.</a:t>
            </a:r>
          </a:p>
          <a:p>
            <a:pPr marL="520700" indent="-457200"/>
            <a:r>
              <a:rPr lang="en-US" sz="1800" dirty="0"/>
              <a:t>2 Hardware not sufficient to keep up with GIS </a:t>
            </a:r>
            <a:r>
              <a:rPr lang="en-US" sz="1800" dirty="0" err="1"/>
              <a:t>Softwares</a:t>
            </a:r>
            <a:r>
              <a:rPr lang="en-US" sz="1800" dirty="0"/>
              <a:t> i.e. Laptops</a:t>
            </a:r>
          </a:p>
          <a:p>
            <a:pPr marL="63500" indent="0">
              <a:buNone/>
            </a:pPr>
            <a:endParaRPr lang="en-US" sz="1800" dirty="0"/>
          </a:p>
          <a:p>
            <a:pPr marL="520700" indent="-45720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3D1EC9-8312-49AB-A8E9-116928EF4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746" y="326910"/>
            <a:ext cx="1546899" cy="5874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490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>
            <a:spLocks noGrp="1"/>
          </p:cNvSpPr>
          <p:nvPr>
            <p:ph type="ctrTitle"/>
          </p:nvPr>
        </p:nvSpPr>
        <p:spPr>
          <a:xfrm>
            <a:off x="1028475" y="299803"/>
            <a:ext cx="5220000" cy="32053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dirty="0"/>
              <a:t>5. LESSONS - MONITORING OPEN SOURCE FOR QGIS SOFTWARE, TECHNOLOGIES AND USAGE IN EPC</a:t>
            </a:r>
          </a:p>
        </p:txBody>
      </p:sp>
      <p:sp>
        <p:nvSpPr>
          <p:cNvPr id="132" name="Google Shape;132;p16"/>
          <p:cNvSpPr txBox="1">
            <a:spLocks noGrp="1"/>
          </p:cNvSpPr>
          <p:nvPr>
            <p:ph type="subTitle" idx="1"/>
          </p:nvPr>
        </p:nvSpPr>
        <p:spPr>
          <a:xfrm>
            <a:off x="1028475" y="3449650"/>
            <a:ext cx="52200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Lessons learned</a:t>
            </a:r>
            <a:endParaRPr dirty="0"/>
          </a:p>
        </p:txBody>
      </p:sp>
      <p:sp>
        <p:nvSpPr>
          <p:cNvPr id="133" name="Google Shape;133;p16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DBC45-16E6-486A-B1EE-5998B415D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340" y="4434090"/>
            <a:ext cx="1807730" cy="6865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671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PRESENTATION OUTLINE</a:t>
            </a:r>
            <a:endParaRPr dirty="0"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highlight>
                  <a:schemeClr val="accent1"/>
                </a:highlight>
              </a:rPr>
              <a:t>OVERVIEW OF EPC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highlight>
                  <a:schemeClr val="accent1"/>
                </a:highlight>
              </a:rPr>
              <a:t>EPC AND FOSS4G (2012-2020) – A SHORT HISTORY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highlight>
                  <a:schemeClr val="accent1"/>
                </a:highlight>
              </a:rPr>
              <a:t>EPC PRODUCTS FROM USING QGIS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highlight>
                  <a:schemeClr val="accent1"/>
                </a:highlight>
              </a:rPr>
              <a:t>EXPERIENCES – SHARING DATA, AND VIEWNG INFORMATION ON QGIS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highlight>
                  <a:schemeClr val="accent1"/>
                </a:highlight>
              </a:rPr>
              <a:t>LESSONS - MONITORING OPEN SOURCE FOR QGIS SOFTWARE, TECHNOLOGIES AND USAGE IN EPC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highlight>
                <a:schemeClr val="accent1"/>
              </a:highlight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highlight>
                <a:schemeClr val="accent1"/>
              </a:highlight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highlight>
                <a:schemeClr val="accent1"/>
              </a:highlight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4294967295"/>
          </p:nvPr>
        </p:nvSpPr>
        <p:spPr>
          <a:xfrm>
            <a:off x="0" y="5097463"/>
            <a:ext cx="7585075" cy="8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000"/>
              </a:spcBef>
              <a:buClr>
                <a:schemeClr val="dk1"/>
              </a:buClr>
              <a:buSzPts val="1100"/>
              <a:buNone/>
            </a:pPr>
            <a:endParaRPr sz="1200"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3B2D3-220C-46B7-B055-3EDA52FE0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981" y="4390820"/>
            <a:ext cx="2129291" cy="7061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93416A-AFA0-45D7-883F-B8186B27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5. LESSONS - MONITORING OPEN SOURCE FOR QGIS SOFTWARE, TECHNOLOGIES AND USAGE IN EPC</a:t>
            </a:r>
            <a:endParaRPr lang="en-P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53B016-8690-4810-AA6C-8D76CA59B4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sz="2400" dirty="0"/>
              <a:t>Lessons learned</a:t>
            </a:r>
          </a:p>
          <a:p>
            <a:pPr marL="577850" indent="-514350">
              <a:buAutoNum type="arabicPeriod"/>
            </a:pPr>
            <a:r>
              <a:rPr lang="en-US" sz="2400" dirty="0"/>
              <a:t>How is EPC monitoring the usage</a:t>
            </a:r>
          </a:p>
          <a:p>
            <a:pPr marL="577850" indent="-514350">
              <a:buAutoNum type="arabicPeriod"/>
            </a:pPr>
            <a:r>
              <a:rPr lang="en-US" sz="2400" dirty="0"/>
              <a:t>How EPC is keeping up to date with technology on GIS </a:t>
            </a:r>
          </a:p>
          <a:p>
            <a:pPr marL="577850" indent="-514350">
              <a:buAutoNum type="arabicPeriod"/>
            </a:pPr>
            <a:r>
              <a:rPr lang="en-US" sz="2400" dirty="0"/>
              <a:t>IOT / AI: Evolution of technologies within the geospatial programming</a:t>
            </a:r>
          </a:p>
          <a:p>
            <a:pPr marL="577850" indent="-514350">
              <a:buAutoNum type="arabicPeriod"/>
            </a:pPr>
            <a:r>
              <a:rPr lang="en-US" sz="2400" dirty="0"/>
              <a:t>Data Sharing between Ministries is Key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E0836D-11CD-4E7C-B107-87B4FC05B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270" y="307350"/>
            <a:ext cx="1807730" cy="6865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358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0AA53-37A1-470B-9196-4A135741D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63" y="1563968"/>
            <a:ext cx="3704665" cy="2419732"/>
          </a:xfrm>
          <a:prstGeom prst="rect">
            <a:avLst/>
          </a:prstGeom>
        </p:spPr>
      </p:pic>
      <p:sp>
        <p:nvSpPr>
          <p:cNvPr id="131" name="Google Shape;131;p16"/>
          <p:cNvSpPr txBox="1">
            <a:spLocks noGrp="1"/>
          </p:cNvSpPr>
          <p:nvPr>
            <p:ph type="ctrTitle"/>
          </p:nvPr>
        </p:nvSpPr>
        <p:spPr>
          <a:xfrm>
            <a:off x="967963" y="0"/>
            <a:ext cx="5220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T</a:t>
            </a:r>
            <a:r>
              <a:rPr lang="en" dirty="0"/>
              <a:t>hank you!</a:t>
            </a:r>
            <a:endParaRPr dirty="0"/>
          </a:p>
        </p:txBody>
      </p:sp>
      <p:sp>
        <p:nvSpPr>
          <p:cNvPr id="132" name="Google Shape;132;p16"/>
          <p:cNvSpPr txBox="1">
            <a:spLocks noGrp="1"/>
          </p:cNvSpPr>
          <p:nvPr>
            <p:ph type="subTitle" idx="1"/>
          </p:nvPr>
        </p:nvSpPr>
        <p:spPr>
          <a:xfrm>
            <a:off x="4413484" y="3552235"/>
            <a:ext cx="2952005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" sz="1600" dirty="0"/>
              <a:t>EPC Standalone Solar</a:t>
            </a:r>
            <a:endParaRPr sz="1600" dirty="0"/>
          </a:p>
        </p:txBody>
      </p:sp>
      <p:sp>
        <p:nvSpPr>
          <p:cNvPr id="133" name="Google Shape;133;p16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 dirty="0"/>
          </a:p>
        </p:txBody>
      </p:sp>
      <p:sp>
        <p:nvSpPr>
          <p:cNvPr id="7" name="Google Shape;132;p16">
            <a:extLst>
              <a:ext uri="{FF2B5EF4-FFF2-40B4-BE49-F238E27FC236}">
                <a16:creationId xmlns:a16="http://schemas.microsoft.com/office/drawing/2014/main" id="{94AB8F41-5F30-4F68-8E71-83FAFA13114D}"/>
              </a:ext>
            </a:extLst>
          </p:cNvPr>
          <p:cNvSpPr txBox="1">
            <a:spLocks/>
          </p:cNvSpPr>
          <p:nvPr/>
        </p:nvSpPr>
        <p:spPr>
          <a:xfrm>
            <a:off x="625958" y="993968"/>
            <a:ext cx="2952005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000" dirty="0"/>
              <a:t>Clark Duseigneur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550FB3-BAEA-4451-82EC-5FC7AAE56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330" y="60512"/>
            <a:ext cx="2168476" cy="2891300"/>
          </a:xfrm>
          <a:prstGeom prst="rect">
            <a:avLst/>
          </a:prstGeom>
        </p:spPr>
      </p:pic>
      <p:sp>
        <p:nvSpPr>
          <p:cNvPr id="10" name="Google Shape;132;p16">
            <a:extLst>
              <a:ext uri="{FF2B5EF4-FFF2-40B4-BE49-F238E27FC236}">
                <a16:creationId xmlns:a16="http://schemas.microsoft.com/office/drawing/2014/main" id="{78FA6427-930B-40E4-A092-FB2579CD5F65}"/>
              </a:ext>
            </a:extLst>
          </p:cNvPr>
          <p:cNvSpPr txBox="1">
            <a:spLocks/>
          </p:cNvSpPr>
          <p:nvPr/>
        </p:nvSpPr>
        <p:spPr>
          <a:xfrm>
            <a:off x="6442565" y="2951812"/>
            <a:ext cx="2952005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1600" dirty="0"/>
              <a:t>Upgrade Works for Transformer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>
            <a:spLocks noGrp="1"/>
          </p:cNvSpPr>
          <p:nvPr>
            <p:ph type="ctrTitle"/>
          </p:nvPr>
        </p:nvSpPr>
        <p:spPr>
          <a:xfrm>
            <a:off x="1028475" y="2345350"/>
            <a:ext cx="5220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1. OVERVIEW OF EPC</a:t>
            </a:r>
            <a:endParaRPr dirty="0"/>
          </a:p>
        </p:txBody>
      </p:sp>
      <p:sp>
        <p:nvSpPr>
          <p:cNvPr id="132" name="Google Shape;132;p16"/>
          <p:cNvSpPr txBox="1">
            <a:spLocks noGrp="1"/>
          </p:cNvSpPr>
          <p:nvPr>
            <p:ph type="subTitle" idx="1"/>
          </p:nvPr>
        </p:nvSpPr>
        <p:spPr>
          <a:xfrm>
            <a:off x="1196115" y="3345130"/>
            <a:ext cx="52200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It’s mandate and services and relationship with GIS</a:t>
            </a:r>
            <a:endParaRPr dirty="0"/>
          </a:p>
        </p:txBody>
      </p:sp>
      <p:sp>
        <p:nvSpPr>
          <p:cNvPr id="133" name="Google Shape;133;p16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41BBE4-9283-420B-8B2C-A96841E5A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981" y="4390820"/>
            <a:ext cx="2129291" cy="7061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482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93416A-AFA0-45D7-883F-B8186B27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EPC / BACKGROUND GIS </a:t>
            </a:r>
            <a:endParaRPr lang="en-P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53B016-8690-4810-AA6C-8D76CA59B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695" y="1431779"/>
            <a:ext cx="3681900" cy="3537900"/>
          </a:xfrm>
        </p:spPr>
        <p:txBody>
          <a:bodyPr/>
          <a:lstStyle/>
          <a:p>
            <a:r>
              <a:rPr lang="en-US" sz="1800" dirty="0"/>
              <a:t>Mandate – to provide electrification services to all of Samoa</a:t>
            </a:r>
          </a:p>
          <a:p>
            <a:r>
              <a:rPr lang="en-US" sz="1800" dirty="0"/>
              <a:t>Motto: Power to the Nation</a:t>
            </a:r>
          </a:p>
          <a:p>
            <a:r>
              <a:rPr lang="en-US" sz="1800" dirty="0"/>
              <a:t>Vision: Clean Energy Sources for affordable and sustainable electricity supply for Samoa</a:t>
            </a:r>
          </a:p>
          <a:p>
            <a:r>
              <a:rPr lang="en-US" sz="1800" dirty="0"/>
              <a:t>Mission – To provide quality electricity services to support development of Samoa</a:t>
            </a:r>
          </a:p>
          <a:p>
            <a:endParaRPr lang="en-PG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36E5DD-3D9C-4CF8-80E5-E30079F0F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620" y="287956"/>
            <a:ext cx="2118360" cy="70255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7B267E-63EB-4B4D-B328-170B82B720FB}"/>
              </a:ext>
            </a:extLst>
          </p:cNvPr>
          <p:cNvSpPr txBox="1">
            <a:spLocks/>
          </p:cNvSpPr>
          <p:nvPr/>
        </p:nvSpPr>
        <p:spPr>
          <a:xfrm>
            <a:off x="4325796" y="1605600"/>
            <a:ext cx="4349989" cy="3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boto"/>
              <a:buChar char="▸"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z="1800" dirty="0"/>
              <a:t>2006: est. GIS in EPC (Alaoa Feeder pilot study, 2007)</a:t>
            </a:r>
          </a:p>
          <a:p>
            <a:r>
              <a:rPr lang="en-US" sz="1800" dirty="0"/>
              <a:t>Assets capture: 2007 - 2009</a:t>
            </a:r>
          </a:p>
          <a:p>
            <a:r>
              <a:rPr lang="en-US" sz="1800" dirty="0"/>
              <a:t>2010 Poweruser GIS was developed for wider access</a:t>
            </a:r>
          </a:p>
          <a:p>
            <a:r>
              <a:rPr lang="en-US" sz="1800" dirty="0"/>
              <a:t>2011 a telco app was developed for the co-sharing of assets on EPC Poles</a:t>
            </a:r>
          </a:p>
          <a:p>
            <a:r>
              <a:rPr lang="en-US" sz="1800" dirty="0"/>
              <a:t>2011 MOU for Data Sharing with Samoa Water Authority (SWA)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38100" indent="0">
              <a:buFont typeface="Roboto"/>
              <a:buNone/>
            </a:pPr>
            <a:endParaRPr lang="en-US" sz="2400" dirty="0"/>
          </a:p>
          <a:p>
            <a:endParaRPr lang="en-PG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27AF26-E628-40BA-8763-1285F96E0F68}"/>
              </a:ext>
            </a:extLst>
          </p:cNvPr>
          <p:cNvSpPr txBox="1"/>
          <p:nvPr/>
        </p:nvSpPr>
        <p:spPr>
          <a:xfrm>
            <a:off x="1171277" y="1129109"/>
            <a:ext cx="180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/>
              <a:t>EPC</a:t>
            </a:r>
            <a:endParaRPr lang="en-US" sz="1200" b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B98E8D-0305-4D4F-A952-90944B37DB3D}"/>
              </a:ext>
            </a:extLst>
          </p:cNvPr>
          <p:cNvSpPr txBox="1"/>
          <p:nvPr/>
        </p:nvSpPr>
        <p:spPr>
          <a:xfrm>
            <a:off x="5598422" y="1204828"/>
            <a:ext cx="180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/>
              <a:t>GIS</a:t>
            </a: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248719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>
            <a:spLocks noGrp="1"/>
          </p:cNvSpPr>
          <p:nvPr>
            <p:ph type="ctrTitle"/>
          </p:nvPr>
        </p:nvSpPr>
        <p:spPr>
          <a:xfrm>
            <a:off x="1028475" y="2345350"/>
            <a:ext cx="5220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2. EPC AND FOSS4G (2012-2020)– A SHORT HISTORY-</a:t>
            </a:r>
          </a:p>
        </p:txBody>
      </p:sp>
      <p:sp>
        <p:nvSpPr>
          <p:cNvPr id="132" name="Google Shape;132;p16"/>
          <p:cNvSpPr txBox="1">
            <a:spLocks noGrp="1"/>
          </p:cNvSpPr>
          <p:nvPr>
            <p:ph type="subTitle" idx="1"/>
          </p:nvPr>
        </p:nvSpPr>
        <p:spPr>
          <a:xfrm>
            <a:off x="1028475" y="3449650"/>
            <a:ext cx="52200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33" name="Google Shape;133;p16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8AE865-D96F-4E8A-B580-3F0946812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981" y="4390820"/>
            <a:ext cx="2129291" cy="7061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978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93416A-AFA0-45D7-883F-B8186B27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EPC AND FOSS4G (2012-2020) – A SHORT HISTORY</a:t>
            </a:r>
            <a:endParaRPr lang="en-P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53B016-8690-4810-AA6C-8D76CA59B4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2012:  </a:t>
            </a:r>
            <a:r>
              <a:rPr lang="en-US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PostGIS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Geoserver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QGIS Desktop, WMS, WFS-T</a:t>
            </a:r>
          </a:p>
          <a:p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2013 – 2019: </a:t>
            </a:r>
            <a:r>
              <a:rPr lang="en-US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OpenGeo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Suite with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Postgre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/</a:t>
            </a:r>
            <a:r>
              <a:rPr lang="en-US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postgis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Geoserver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and </a:t>
            </a:r>
            <a:r>
              <a:rPr lang="en-US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GeoEXT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with plans to use </a:t>
            </a:r>
            <a:r>
              <a:rPr lang="en-US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Geoexplorer</a:t>
            </a:r>
            <a:endParaRPr lang="en-US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8100" indent="0">
              <a:buNone/>
            </a:pPr>
            <a:endParaRPr lang="en-US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8100" indent="0">
              <a:buNone/>
            </a:pPr>
            <a:endParaRPr lang="en-US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PG" sz="4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117B1E-6FEF-484F-9BE3-6DE772FB6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981" y="4390820"/>
            <a:ext cx="2129291" cy="7061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171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EE8A6B-6E91-4883-9541-9D05063DA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1" name="Google Shape;131;p16"/>
          <p:cNvSpPr txBox="1">
            <a:spLocks noGrp="1"/>
          </p:cNvSpPr>
          <p:nvPr>
            <p:ph type="ctrTitle"/>
          </p:nvPr>
        </p:nvSpPr>
        <p:spPr>
          <a:xfrm>
            <a:off x="1028475" y="1459378"/>
            <a:ext cx="5220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EPC PRODUCTS FROM USING QGIS (OSS)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Google Shape;132;p16"/>
          <p:cNvSpPr txBox="1">
            <a:spLocks noGrp="1"/>
          </p:cNvSpPr>
          <p:nvPr>
            <p:ph type="subTitle" idx="1"/>
          </p:nvPr>
        </p:nvSpPr>
        <p:spPr>
          <a:xfrm>
            <a:off x="1124728" y="2498842"/>
            <a:ext cx="52200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 and Benefits to EPC</a:t>
            </a:r>
            <a:endParaRPr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Google Shape;133;p16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4763D-607A-48C7-87E9-2967AF6A0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252" y="3181538"/>
            <a:ext cx="891715" cy="89171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003E50-3614-4047-B283-DC2C2417F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981" y="4390820"/>
            <a:ext cx="2129291" cy="7061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085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74E0D4BA-8640-481B-8FD8-6BE4DDFD9B2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8169471"/>
                  </p:ext>
                </p:extLst>
              </p:nvPr>
            </p:nvGraphicFramePr>
            <p:xfrm>
              <a:off x="4015192" y="1216832"/>
              <a:ext cx="4467150" cy="3137985"/>
            </p:xfrm>
            <a:graphic>
              <a:graphicData uri="http://schemas.microsoft.com/office/powerpoint/2016/slidezoom">
                <pslz:sldZm>
                  <pslz:sldZmObj sldId="297" cId="1734181814">
                    <pslz:zmPr id="{F94456D6-7CAA-4331-A418-4EB1CB96FE96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467150" cy="313798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74E0D4BA-8640-481B-8FD8-6BE4DDFD9B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5192" y="1216832"/>
                <a:ext cx="4467150" cy="313798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44" name="Google Shape;144;p18"/>
          <p:cNvSpPr txBox="1">
            <a:spLocks noGrp="1"/>
          </p:cNvSpPr>
          <p:nvPr>
            <p:ph type="body" idx="1"/>
          </p:nvPr>
        </p:nvSpPr>
        <p:spPr>
          <a:xfrm>
            <a:off x="4320686" y="4083718"/>
            <a:ext cx="4119880" cy="593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 algn="ctr">
              <a:spcBef>
                <a:spcPts val="0"/>
              </a:spcBef>
              <a:buNone/>
            </a:pPr>
            <a:r>
              <a:rPr lang="en-US" sz="1600" dirty="0"/>
              <a:t>GIS Map of Upolu Electric Grid (High Voltage &amp; Low Voltage Line)</a:t>
            </a:r>
            <a:endParaRPr sz="1600" dirty="0"/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3.1 PRODUCTS: MAPPING THE EPC ASSETS &amp; INFRASTRUCTURE</a:t>
            </a:r>
            <a:endParaRPr dirty="0"/>
          </a:p>
        </p:txBody>
      </p:sp>
      <p:sp>
        <p:nvSpPr>
          <p:cNvPr id="7" name="Google Shape;144;p18">
            <a:extLst>
              <a:ext uri="{FF2B5EF4-FFF2-40B4-BE49-F238E27FC236}">
                <a16:creationId xmlns:a16="http://schemas.microsoft.com/office/drawing/2014/main" id="{FBDF3512-BFCD-4AEC-ACCD-9CD0E829ADE1}"/>
              </a:ext>
            </a:extLst>
          </p:cNvPr>
          <p:cNvSpPr txBox="1">
            <a:spLocks/>
          </p:cNvSpPr>
          <p:nvPr/>
        </p:nvSpPr>
        <p:spPr>
          <a:xfrm>
            <a:off x="4231758" y="1165057"/>
            <a:ext cx="4467150" cy="1406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▸"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▹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"/>
              <a:buChar char="▹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lang="en-US" sz="1600" dirty="0"/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8A6FD178-D1C8-4765-8012-6979C8B544C8}"/>
              </a:ext>
            </a:extLst>
          </p:cNvPr>
          <p:cNvSpPr/>
          <p:nvPr/>
        </p:nvSpPr>
        <p:spPr>
          <a:xfrm>
            <a:off x="1842108" y="2851964"/>
            <a:ext cx="422462" cy="390139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quals 11">
            <a:extLst>
              <a:ext uri="{FF2B5EF4-FFF2-40B4-BE49-F238E27FC236}">
                <a16:creationId xmlns:a16="http://schemas.microsoft.com/office/drawing/2014/main" id="{623B4580-ABB9-4C37-9A4F-ED046D1D8398}"/>
              </a:ext>
            </a:extLst>
          </p:cNvPr>
          <p:cNvSpPr/>
          <p:nvPr/>
        </p:nvSpPr>
        <p:spPr>
          <a:xfrm>
            <a:off x="3374065" y="2785730"/>
            <a:ext cx="581247" cy="411126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7B745F3A-25D9-42B2-957E-E4EA5B6CD5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42984919"/>
                  </p:ext>
                </p:extLst>
              </p:nvPr>
            </p:nvGraphicFramePr>
            <p:xfrm>
              <a:off x="652286" y="1086202"/>
              <a:ext cx="2721779" cy="1769578"/>
            </p:xfrm>
            <a:graphic>
              <a:graphicData uri="http://schemas.microsoft.com/office/powerpoint/2016/slidezoom">
                <pslz:sldZm>
                  <pslz:sldZmObj sldId="295" cId="962328225">
                    <pslz:zmPr id="{7B986BDF-4BEF-4914-A8BD-4FD56D94233E}" imageType="cover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21779" cy="176957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7B745F3A-25D9-42B2-957E-E4EA5B6CD5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2286" y="1086202"/>
                <a:ext cx="2721779" cy="176957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Slide Zoom 14">
                <a:extLst>
                  <a:ext uri="{FF2B5EF4-FFF2-40B4-BE49-F238E27FC236}">
                    <a16:creationId xmlns:a16="http://schemas.microsoft.com/office/drawing/2014/main" id="{4F0B267E-1AE9-483F-A70F-2E50A48F6B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62568738"/>
                  </p:ext>
                </p:extLst>
              </p:nvPr>
            </p:nvGraphicFramePr>
            <p:xfrm>
              <a:off x="757003" y="3293622"/>
              <a:ext cx="2836506" cy="1916736"/>
            </p:xfrm>
            <a:graphic>
              <a:graphicData uri="http://schemas.microsoft.com/office/powerpoint/2016/slidezoom">
                <pslz:sldZm>
                  <pslz:sldZmObj sldId="296" cId="1553832165">
                    <pslz:zmPr id="{EFA4D143-4A14-4C1A-AE4C-91ACB73BCDA7}" imageType="cover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36506" cy="19167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Slide Zoom 14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4F0B267E-1AE9-483F-A70F-2E50A48F6B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7003" y="3293622"/>
                <a:ext cx="2836506" cy="191673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F2783EA-F0C0-43D2-A939-50465BF07F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4454" y="297535"/>
            <a:ext cx="2129291" cy="7061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618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94E2-0431-48FC-A6A1-B5D4D2434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Mapping physical assets: from power plan to home</a:t>
            </a:r>
            <a:endParaRPr lang="en-PG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8A0E5-2C73-4C11-9B1D-503E7101AA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2CE0F-AFC7-44D9-99C1-917276C49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547" y="1205020"/>
            <a:ext cx="5967664" cy="3352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B4B8ED-D5E8-4CDA-845B-F67370045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534" y="291626"/>
            <a:ext cx="2129291" cy="7061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2328225"/>
      </p:ext>
    </p:extLst>
  </p:cSld>
  <p:clrMapOvr>
    <a:masterClrMapping/>
  </p:clrMapOvr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222222"/>
      </a:dk1>
      <a:lt1>
        <a:srgbClr val="FFFFFF"/>
      </a:lt1>
      <a:dk2>
        <a:srgbClr val="666666"/>
      </a:dk2>
      <a:lt2>
        <a:srgbClr val="F3F3F3"/>
      </a:lt2>
      <a:accent1>
        <a:srgbClr val="FF8700"/>
      </a:accent1>
      <a:accent2>
        <a:srgbClr val="FFB840"/>
      </a:accent2>
      <a:accent3>
        <a:srgbClr val="333333"/>
      </a:accent3>
      <a:accent4>
        <a:srgbClr val="9B9796"/>
      </a:accent4>
      <a:accent5>
        <a:srgbClr val="C9C3BD"/>
      </a:accent5>
      <a:accent6>
        <a:srgbClr val="96C94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4521</TotalTime>
  <Words>667</Words>
  <Application>Microsoft Office PowerPoint</Application>
  <PresentationFormat>On-screen Show (16:9)</PresentationFormat>
  <Paragraphs>115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Dosis</vt:lpstr>
      <vt:lpstr>Roboto</vt:lpstr>
      <vt:lpstr>William template</vt:lpstr>
      <vt:lpstr>    GIS USE CASES AND APPLICATION: EPC EXPERIENCE WITH QGIS (OSS)</vt:lpstr>
      <vt:lpstr>PRESENTATION OUTLINE</vt:lpstr>
      <vt:lpstr>1. OVERVIEW OF EPC</vt:lpstr>
      <vt:lpstr>OVERVIEW OF EPC / BACKGROUND GIS </vt:lpstr>
      <vt:lpstr>2. EPC AND FOSS4G (2012-2020)– A SHORT HISTORY-</vt:lpstr>
      <vt:lpstr>2. EPC AND FOSS4G (2012-2020) – A SHORT HISTORY</vt:lpstr>
      <vt:lpstr>3. EPC PRODUCTS FROM USING QGIS (OSS) </vt:lpstr>
      <vt:lpstr>3.1 PRODUCTS: MAPPING THE EPC ASSETS &amp; INFRASTRUCTURE</vt:lpstr>
      <vt:lpstr>Mapping physical assets: from power plan to home</vt:lpstr>
      <vt:lpstr>High Voltage Electricity Lines - QGIS: Single line diagram (Upolu System)</vt:lpstr>
      <vt:lpstr>Upolu &amp; Manono Is.: QGIS – single lines color coded </vt:lpstr>
      <vt:lpstr>3.2 BENEFITS – USAGE OF DATA AND INFORMATION </vt:lpstr>
      <vt:lpstr>MAPPING OUTAGES</vt:lpstr>
      <vt:lpstr>MAPPING CUSTOMER LOCATION</vt:lpstr>
      <vt:lpstr>MAPPING ASSET TO BE REPAIRED</vt:lpstr>
      <vt:lpstr>MAPPING ASSET TO BE REPAIRED</vt:lpstr>
      <vt:lpstr>4. EXPERIENCES – SHARING DATA,AND VIEWING INFORMATION ON QGIS</vt:lpstr>
      <vt:lpstr>4. EXPERIENCES – SHARING DATA, AND VIEWING INFORMATION ON QGIS</vt:lpstr>
      <vt:lpstr>5. LESSONS - MONITORING OPEN SOURCE FOR QGIS SOFTWARE, TECHNOLOGIES AND USAGE IN EPC</vt:lpstr>
      <vt:lpstr>5. LESSONS - MONITORING OPEN SOURCE FOR QGIS SOFTWARE, TECHNOLOGIES AND USAGE IN EPC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Clark Duseigneur</dc:creator>
  <cp:lastModifiedBy>Clark Duseigneur</cp:lastModifiedBy>
  <cp:revision>98</cp:revision>
  <dcterms:modified xsi:type="dcterms:W3CDTF">2020-11-19T14:34:26Z</dcterms:modified>
</cp:coreProperties>
</file>