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tags/tag16.xml" ContentType="application/vnd.openxmlformats-officedocument.presentationml.tags+xml"/>
  <Override PartName="/ppt/notesSlides/notesSlide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rts/chart1.xml" ContentType="application/vnd.openxmlformats-officedocument.drawingml.chart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notesSlides/notesSlide3.xml" ContentType="application/vnd.openxmlformats-officedocument.presentationml.notesSlid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74" r:id="rId1"/>
  </p:sldMasterIdLst>
  <p:notesMasterIdLst>
    <p:notesMasterId r:id="rId15"/>
  </p:notesMasterIdLst>
  <p:handoutMasterIdLst>
    <p:handoutMasterId r:id="rId16"/>
  </p:handoutMasterIdLst>
  <p:sldIdLst>
    <p:sldId id="2757" r:id="rId2"/>
    <p:sldId id="2758" r:id="rId3"/>
    <p:sldId id="4482" r:id="rId4"/>
    <p:sldId id="4344" r:id="rId5"/>
    <p:sldId id="4503" r:id="rId6"/>
    <p:sldId id="4494" r:id="rId7"/>
    <p:sldId id="4345" r:id="rId8"/>
    <p:sldId id="4495" r:id="rId9"/>
    <p:sldId id="4504" r:id="rId10"/>
    <p:sldId id="4505" r:id="rId11"/>
    <p:sldId id="4498" r:id="rId12"/>
    <p:sldId id="4501" r:id="rId13"/>
    <p:sldId id="4456" r:id="rId14"/>
  </p:sldIdLst>
  <p:sldSz cx="10080625" cy="7559675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721" userDrawn="1">
          <p15:clr>
            <a:srgbClr val="A4A3A4"/>
          </p15:clr>
        </p15:guide>
        <p15:guide id="2" pos="3062" userDrawn="1">
          <p15:clr>
            <a:srgbClr val="A4A3A4"/>
          </p15:clr>
        </p15:guide>
        <p15:guide id="3" pos="328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E2F7"/>
    <a:srgbClr val="8DFF38"/>
    <a:srgbClr val="FDF02A"/>
    <a:srgbClr val="FF6C14"/>
    <a:srgbClr val="008C44"/>
    <a:srgbClr val="E9EAEB"/>
    <a:srgbClr val="158C44"/>
    <a:srgbClr val="A9B6DB"/>
    <a:srgbClr val="DDBDBD"/>
    <a:srgbClr val="B2D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575" autoAdjust="0"/>
    <p:restoredTop sz="96208"/>
  </p:normalViewPr>
  <p:slideViewPr>
    <p:cSldViewPr snapToGrid="0" showGuides="1">
      <p:cViewPr varScale="1">
        <p:scale>
          <a:sx n="103" d="100"/>
          <a:sy n="103" d="100"/>
        </p:scale>
        <p:origin x="1008" y="184"/>
      </p:cViewPr>
      <p:guideLst>
        <p:guide orient="horz" pos="2721"/>
        <p:guide pos="3062"/>
        <p:guide pos="32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283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652305366591082E-2"/>
          <c:y val="2.9082774049217001E-2"/>
          <c:w val="0.96069538926681786"/>
          <c:h val="0.94183445190156601"/>
        </c:manualLayout>
      </c:layout>
      <c:barChart>
        <c:barDir val="col"/>
        <c:grouping val="stacked"/>
        <c:varyColors val="0"/>
        <c:ser>
          <c:idx val="0"/>
          <c:order val="0"/>
          <c:spPr>
            <a:solidFill>
              <a:srgbClr val="26323E"/>
            </a:solidFill>
            <a:ln>
              <a:noFill/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505A65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2D77-7141-A2A9-DBCB432DB466}"/>
              </c:ext>
            </c:extLst>
          </c:dPt>
          <c:dPt>
            <c:idx val="2"/>
            <c:invertIfNegative val="0"/>
            <c:bubble3D val="0"/>
            <c:spPr>
              <a:solidFill>
                <a:srgbClr val="A8ADB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2D77-7141-A2A9-DBCB432DB466}"/>
              </c:ext>
            </c:extLst>
          </c:dPt>
          <c:dPt>
            <c:idx val="3"/>
            <c:invertIfNegative val="0"/>
            <c:bubble3D val="0"/>
            <c:spPr>
              <a:solidFill>
                <a:srgbClr val="D3D6D8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2D77-7141-A2A9-DBCB432DB466}"/>
              </c:ext>
            </c:extLst>
          </c:dPt>
          <c:dPt>
            <c:idx val="4"/>
            <c:invertIfNegative val="0"/>
            <c:bubble3D val="0"/>
            <c:spPr>
              <a:solidFill>
                <a:srgbClr val="008D43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2D77-7141-A2A9-DBCB432DB466}"/>
              </c:ext>
            </c:extLst>
          </c:dPt>
          <c:val>
            <c:numRef>
              <c:f>Sheet1!$A$1:$E$1</c:f>
              <c:numCache>
                <c:formatCode>General</c:formatCode>
                <c:ptCount val="5"/>
                <c:pt idx="0">
                  <c:v>410860</c:v>
                </c:pt>
                <c:pt idx="1">
                  <c:v>583728</c:v>
                </c:pt>
                <c:pt idx="2">
                  <c:v>353095</c:v>
                </c:pt>
                <c:pt idx="3">
                  <c:v>170942</c:v>
                </c:pt>
                <c:pt idx="4">
                  <c:v>388769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D77-7141-A2A9-DBCB432DB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377916560"/>
        <c:axId val="1"/>
      </c:barChart>
      <c:catAx>
        <c:axId val="377916560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rgbClr val="26323E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583728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377916560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089869B9-8F9A-4E2F-97A7-BBB6E7653C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CE9455A-2807-41DB-B96E-B134846FF1D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AFF1A8-A4AE-4985-A3D2-DE1CAA286044}" type="datetimeFigureOut">
              <a:rPr lang="en-US" smtClean="0"/>
              <a:t>11/19/20</a:t>
            </a:fld>
            <a:endParaRPr lang="en-US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1810F87-CBD0-49F4-B4A3-25DF31A79B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45260D1-CA9B-4BAB-A91F-987BBC9BEB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3CBE9-6025-4B00-99DB-0BF513B2C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0320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74FBA1-612A-436C-97D6-C85567C1ABD4}" type="datetimeFigureOut">
              <a:rPr lang="en-GB" smtClean="0"/>
              <a:t>19/11/2020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Mastertextformat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A2F16-1DC4-4357-A21E-A002D6F1BB34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551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1pPr>
    <a:lvl2pPr marL="503972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2pPr>
    <a:lvl3pPr marL="1007943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3pPr>
    <a:lvl4pPr marL="1511915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4pPr>
    <a:lvl5pPr marL="2015886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5pPr>
    <a:lvl6pPr marL="2519858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6pPr>
    <a:lvl7pPr marL="3023829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7pPr>
    <a:lvl8pPr marL="3527801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8pPr>
    <a:lvl9pPr marL="4031772" algn="l" defTabSz="1007943" rtl="0" eaLnBrk="1" latinLnBrk="0" hangingPunct="1">
      <a:defRPr sz="132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2F16-1DC4-4357-A21E-A002D6F1BB3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560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5A2F16-1DC4-4357-A21E-A002D6F1BB3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7524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52014" indent="-289236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56945" indent="-23138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19722" indent="-23138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82500" indent="-231389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45278" indent="-231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056" indent="-231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70834" indent="-231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33612" indent="-23138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0083C45-CDA8-4F5E-9901-9F69FC422E87}" type="slidenum">
              <a:rPr lang="fr-FR" altLang="fr-F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5825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9.vml"/><Relationship Id="rId5" Type="http://schemas.openxmlformats.org/officeDocument/2006/relationships/image" Target="NULL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>
            <a:extLst>
              <a:ext uri="{FF2B5EF4-FFF2-40B4-BE49-F238E27FC236}">
                <a16:creationId xmlns:a16="http://schemas.microsoft.com/office/drawing/2014/main" id="{D3DF2A00-0531-4EA3-8B44-78547525DC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2501871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722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09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92864" y="259123"/>
            <a:ext cx="9694899" cy="330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15834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589387"/>
            <a:ext cx="8694539" cy="338554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1586831"/>
            <a:ext cx="9360625" cy="1646605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GB" dirty="0"/>
              <a:t>Master text</a:t>
            </a:r>
          </a:p>
          <a:p>
            <a:pPr lvl="1"/>
            <a:r>
              <a:rPr lang="en-GB" dirty="0"/>
              <a:t>First Bullet</a:t>
            </a:r>
          </a:p>
          <a:p>
            <a:pPr lvl="2"/>
            <a:r>
              <a:rPr lang="en-GB" dirty="0"/>
              <a:t>Second Bullet</a:t>
            </a:r>
          </a:p>
          <a:p>
            <a:pPr lvl="3"/>
            <a:r>
              <a:rPr lang="en-GB" dirty="0"/>
              <a:t>Third Bullet</a:t>
            </a:r>
          </a:p>
          <a:p>
            <a:pPr lvl="4"/>
            <a:r>
              <a:rPr lang="en-GB" dirty="0"/>
              <a:t>Fourth Bullet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1">
              <a:defRPr/>
            </a:lvl1pPr>
          </a:lstStyle>
          <a:p>
            <a:r>
              <a:rPr lang="en-GB" dirty="0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86875" y="238408"/>
            <a:ext cx="433749" cy="153888"/>
          </a:xfrm>
        </p:spPr>
        <p:txBody>
          <a:bodyPr/>
          <a:lstStyle/>
          <a:p>
            <a:fld id="{856BE26F-5005-427F-A945-681CE80C1FFC}" type="slidenum">
              <a:rPr lang="en-GB" smtClean="0"/>
              <a:t>‹#›</a:t>
            </a:fld>
            <a:endParaRPr lang="en-GB" dirty="0"/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B95B1E2-6CF0-4D5D-9D07-B53ED7586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0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B95B1E2-6CF0-4D5D-9D07-B53ED7586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6A4BF-CF69-4C7C-9F1A-32C4B7FF4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1" y="196352"/>
            <a:ext cx="8694538" cy="220060"/>
          </a:xfrm>
        </p:spPr>
        <p:txBody>
          <a:bodyPr wrap="square">
            <a:noAutofit/>
          </a:bodyPr>
          <a:lstStyle>
            <a:lvl1pPr>
              <a:defRPr sz="1300"/>
            </a:lvl1pPr>
          </a:lstStyle>
          <a:p>
            <a:pPr lvl="0"/>
            <a:r>
              <a:rPr lang="en-GB" dirty="0"/>
              <a:t>Section heading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01FBF4A-3C04-4A20-A84A-50383E857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921016"/>
            <a:ext cx="9359899" cy="135422"/>
          </a:xfrm>
        </p:spPr>
        <p:txBody>
          <a:bodyPr anchor="b" anchorCtr="0"/>
          <a:lstStyle>
            <a:lvl1pPr>
              <a:tabLst>
                <a:tab pos="114300" algn="l"/>
              </a:tabLst>
              <a:defRPr sz="800"/>
            </a:lvl1pPr>
          </a:lstStyle>
          <a:p>
            <a:pPr lvl="0"/>
            <a:r>
              <a:rPr lang="en-GB" dirty="0"/>
              <a:t>Source / Footnote</a:t>
            </a:r>
          </a:p>
        </p:txBody>
      </p:sp>
    </p:spTree>
    <p:extLst>
      <p:ext uri="{BB962C8B-B14F-4D97-AF65-F5344CB8AC3E}">
        <p14:creationId xmlns:p14="http://schemas.microsoft.com/office/powerpoint/2010/main" val="2506490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B95B1E2-6CF0-4D5D-9D07-B53ED7586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7751597"/>
              </p:ext>
            </p:ext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604" name="think-cell Slide" r:id="rId5" imgW="359" imgH="358" progId="TCLayout.ActiveDocument.1">
                  <p:embed/>
                </p:oleObj>
              </mc:Choice>
              <mc:Fallback>
                <p:oleObj name="think-cell Slide" r:id="rId5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B95B1E2-6CF0-4D5D-9D07-B53ED7586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hidden="1">
            <a:extLst>
              <a:ext uri="{FF2B5EF4-FFF2-40B4-BE49-F238E27FC236}">
                <a16:creationId xmlns:a16="http://schemas.microsoft.com/office/drawing/2014/main" id="{8BAAE844-4B4D-481A-94D7-1A12AAA8302B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GB" sz="2000" b="0" i="0" baseline="0" dirty="0">
              <a:latin typeface="Axiforma ExtraBold" panose="00000900000000000000" pitchFamily="50" charset="0"/>
              <a:sym typeface="Axiforma ExtraBold" panose="000009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2" y="589387"/>
            <a:ext cx="8694537" cy="64285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heading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6A4BF-CF69-4C7C-9F1A-32C4B7FF4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1" y="196352"/>
            <a:ext cx="8694538" cy="22006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300"/>
            </a:lvl1pPr>
          </a:lstStyle>
          <a:p>
            <a:pPr lvl="0"/>
            <a:r>
              <a:rPr lang="en-GB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459148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589387"/>
            <a:ext cx="8694539" cy="3385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9637" y="1940390"/>
            <a:ext cx="9360625" cy="1646605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buClr>
                <a:srgbClr val="008C44"/>
              </a:buClr>
              <a:defRPr/>
            </a:lvl2pPr>
            <a:lvl3pPr>
              <a:spcBef>
                <a:spcPts val="900"/>
              </a:spcBef>
              <a:buClr>
                <a:srgbClr val="008C44"/>
              </a:buClr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GB" dirty="0"/>
              <a:t>Master text</a:t>
            </a:r>
          </a:p>
          <a:p>
            <a:pPr lvl="1"/>
            <a:r>
              <a:rPr lang="en-GB" dirty="0"/>
              <a:t>First Bullet</a:t>
            </a:r>
          </a:p>
          <a:p>
            <a:pPr lvl="2"/>
            <a:r>
              <a:rPr lang="en-GB" dirty="0"/>
              <a:t>Second Bullet</a:t>
            </a:r>
          </a:p>
          <a:p>
            <a:pPr lvl="3"/>
            <a:r>
              <a:rPr lang="en-GB" dirty="0"/>
              <a:t>Third Bullet</a:t>
            </a:r>
          </a:p>
          <a:p>
            <a:pPr lvl="4"/>
            <a:r>
              <a:rPr lang="en-GB" dirty="0"/>
              <a:t>Fourth Bullet</a:t>
            </a: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B95B1E2-6CF0-4D5D-9D07-B53ED7586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075513986"/>
              </p:ext>
            </p:ext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40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32B36890-3525-441B-927A-0D36C505B8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D01FBF4A-3C04-4A20-A84A-50383E85743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363" y="6921016"/>
            <a:ext cx="9359899" cy="135422"/>
          </a:xfrm>
          <a:prstGeom prst="rect">
            <a:avLst/>
          </a:prstGeom>
        </p:spPr>
        <p:txBody>
          <a:bodyPr anchor="b" anchorCtr="0"/>
          <a:lstStyle>
            <a:lvl1pPr>
              <a:tabLst>
                <a:tab pos="114300" algn="l"/>
              </a:tabLst>
              <a:defRPr sz="800"/>
            </a:lvl1pPr>
          </a:lstStyle>
          <a:p>
            <a:pPr lvl="0"/>
            <a:r>
              <a:rPr lang="en-GB" dirty="0"/>
              <a:t>Source / Footnote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401A05D-E76E-4B4F-91F0-B82A4E32865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59637" y="1461952"/>
            <a:ext cx="9360625" cy="249812"/>
          </a:xfrm>
          <a:prstGeom prst="rect">
            <a:avLst/>
          </a:prstGeom>
        </p:spPr>
        <p:txBody>
          <a:bodyPr/>
          <a:lstStyle>
            <a:lvl1pPr>
              <a:spcBef>
                <a:spcPts val="900"/>
              </a:spcBef>
              <a:defRPr sz="1600" b="1"/>
            </a:lvl1pPr>
            <a:lvl2pPr>
              <a:spcBef>
                <a:spcPts val="900"/>
              </a:spcBef>
              <a:buClr>
                <a:srgbClr val="008C44"/>
              </a:buClr>
              <a:defRPr/>
            </a:lvl2pPr>
            <a:lvl3pPr>
              <a:spcBef>
                <a:spcPts val="900"/>
              </a:spcBef>
              <a:buClr>
                <a:srgbClr val="008C44"/>
              </a:buClr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3030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589387"/>
            <a:ext cx="8694539" cy="3385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Section divider</a:t>
            </a: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B95B1E2-6CF0-4D5D-9D07-B53ED7586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39309296"/>
              </p:ext>
            </p:ext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8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B95B1E2-6CF0-4D5D-9D07-B53ED7586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6A4BF-CF69-4C7C-9F1A-32C4B7FF4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1" y="196352"/>
            <a:ext cx="8694538" cy="22006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2717321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nk-cell agend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589387"/>
            <a:ext cx="8694539" cy="3385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Agenda</a:t>
            </a: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B95B1E2-6CF0-4D5D-9D07-B53ED7586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09997774"/>
              </p:ext>
            </p:ext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923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B95B1E2-6CF0-4D5D-9D07-B53ED7586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6A4BF-CF69-4C7C-9F1A-32C4B7FF4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1" y="196352"/>
            <a:ext cx="8694538" cy="22006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Agenda heading</a:t>
            </a:r>
          </a:p>
        </p:txBody>
      </p:sp>
    </p:spTree>
    <p:extLst>
      <p:ext uri="{BB962C8B-B14F-4D97-AF65-F5344CB8AC3E}">
        <p14:creationId xmlns:p14="http://schemas.microsoft.com/office/powerpoint/2010/main" val="3115791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Aqua">
    <p:bg>
      <p:bgPr>
        <a:solidFill>
          <a:srgbClr val="008C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589387"/>
            <a:ext cx="8694539" cy="3385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576704"/>
            <a:ext cx="9360625" cy="406265"/>
          </a:xfrm>
          <a:prstGeom prst="rect">
            <a:avLst/>
          </a:prstGeom>
        </p:spPr>
        <p:txBody>
          <a:bodyPr anchor="ctr" anchorCtr="0"/>
          <a:lstStyle>
            <a:lvl1pPr algn="ctr">
              <a:spcBef>
                <a:spcPts val="900"/>
              </a:spcBef>
              <a:defRPr sz="2400">
                <a:solidFill>
                  <a:schemeClr val="bg1"/>
                </a:solidFill>
                <a:latin typeface="+mj-lt"/>
              </a:defRPr>
            </a:lvl1pPr>
            <a:lvl2pPr algn="ctr">
              <a:spcBef>
                <a:spcPts val="900"/>
              </a:spcBef>
              <a:defRPr sz="2600">
                <a:latin typeface="+mj-lt"/>
              </a:defRPr>
            </a:lvl2pPr>
            <a:lvl3pPr algn="ctr">
              <a:spcBef>
                <a:spcPts val="900"/>
              </a:spcBef>
              <a:defRPr sz="2600">
                <a:latin typeface="+mj-lt"/>
              </a:defRPr>
            </a:lvl3pPr>
            <a:lvl4pPr algn="ctr">
              <a:spcBef>
                <a:spcPts val="900"/>
              </a:spcBef>
              <a:defRPr sz="2600">
                <a:latin typeface="+mj-lt"/>
              </a:defRPr>
            </a:lvl4pPr>
            <a:lvl5pPr algn="ctr">
              <a:spcBef>
                <a:spcPts val="900"/>
              </a:spcBef>
              <a:defRPr sz="2600">
                <a:latin typeface="+mj-lt"/>
              </a:defRPr>
            </a:lvl5pPr>
          </a:lstStyle>
          <a:p>
            <a:pPr lvl="0"/>
            <a:r>
              <a:rPr lang="en-GB" dirty="0"/>
              <a:t>Bold key message</a:t>
            </a: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B95B1E2-6CF0-4D5D-9D07-B53ED7586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48950260"/>
              </p:ext>
            </p:ext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53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B95B1E2-6CF0-4D5D-9D07-B53ED7586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6A4BF-CF69-4C7C-9F1A-32C4B7FF4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1" y="196352"/>
            <a:ext cx="8694538" cy="22006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3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174677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 Yellow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0001" y="589387"/>
            <a:ext cx="8694539" cy="33855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Slide 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00" y="3576704"/>
            <a:ext cx="9360625" cy="406265"/>
          </a:xfrm>
          <a:prstGeom prst="rect">
            <a:avLst/>
          </a:prstGeom>
          <a:solidFill>
            <a:schemeClr val="accent4"/>
          </a:solidFill>
        </p:spPr>
        <p:txBody>
          <a:bodyPr anchor="ctr" anchorCtr="0"/>
          <a:lstStyle>
            <a:lvl1pPr algn="ctr">
              <a:spcBef>
                <a:spcPts val="900"/>
              </a:spcBef>
              <a:defRPr sz="2400">
                <a:solidFill>
                  <a:schemeClr val="bg1"/>
                </a:solidFill>
                <a:latin typeface="+mj-lt"/>
              </a:defRPr>
            </a:lvl1pPr>
            <a:lvl2pPr algn="ctr">
              <a:spcBef>
                <a:spcPts val="900"/>
              </a:spcBef>
              <a:defRPr sz="2600">
                <a:latin typeface="+mj-lt"/>
              </a:defRPr>
            </a:lvl2pPr>
            <a:lvl3pPr algn="ctr">
              <a:spcBef>
                <a:spcPts val="900"/>
              </a:spcBef>
              <a:defRPr sz="2600">
                <a:latin typeface="+mj-lt"/>
              </a:defRPr>
            </a:lvl3pPr>
            <a:lvl4pPr algn="ctr">
              <a:spcBef>
                <a:spcPts val="900"/>
              </a:spcBef>
              <a:defRPr sz="2600">
                <a:latin typeface="+mj-lt"/>
              </a:defRPr>
            </a:lvl4pPr>
            <a:lvl5pPr algn="ctr">
              <a:spcBef>
                <a:spcPts val="900"/>
              </a:spcBef>
              <a:defRPr sz="2600">
                <a:latin typeface="+mj-lt"/>
              </a:defRPr>
            </a:lvl5pPr>
          </a:lstStyle>
          <a:p>
            <a:pPr lvl="0"/>
            <a:r>
              <a:rPr lang="en-GB" dirty="0"/>
              <a:t>Bold key message</a:t>
            </a:r>
          </a:p>
        </p:txBody>
      </p:sp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2B95B1E2-6CF0-4D5D-9D07-B53ED75866F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692056189"/>
              </p:ext>
            </p:ext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77" name="think-cell Slide" r:id="rId4" imgW="359" imgH="358" progId="TCLayout.ActiveDocument.1">
                  <p:embed/>
                </p:oleObj>
              </mc:Choice>
              <mc:Fallback>
                <p:oleObj name="think-cell Slide" r:id="rId4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2B95B1E2-6CF0-4D5D-9D07-B53ED75866F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E4B6A4BF-CF69-4C7C-9F1A-32C4B7FF4C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0001" y="196352"/>
            <a:ext cx="8694538" cy="220060"/>
          </a:xfrm>
          <a:prstGeom prst="rect">
            <a:avLst/>
          </a:prstGeom>
        </p:spPr>
        <p:txBody>
          <a:bodyPr wrap="square">
            <a:noAutofit/>
          </a:bodyPr>
          <a:lstStyle>
            <a:lvl1pPr>
              <a:defRPr sz="130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Section heading</a:t>
            </a:r>
          </a:p>
        </p:txBody>
      </p:sp>
    </p:spTree>
    <p:extLst>
      <p:ext uri="{BB962C8B-B14F-4D97-AF65-F5344CB8AC3E}">
        <p14:creationId xmlns:p14="http://schemas.microsoft.com/office/powerpoint/2010/main" val="4262251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userDrawn="1">
  <p:cSld name="1_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5475B43-00CA-4C92-B3D0-F33EE56A8D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50" y="1751"/>
          <a:ext cx="1751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435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5475B43-00CA-4C92-B3D0-F33EE56A8D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0" y="1751"/>
                        <a:ext cx="1751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hape 14">
            <a:extLst>
              <a:ext uri="{FF2B5EF4-FFF2-40B4-BE49-F238E27FC236}">
                <a16:creationId xmlns:a16="http://schemas.microsoft.com/office/drawing/2014/main" id="{7C5FF328-98E2-4C85-9CA0-6535212F16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28685" y="7271102"/>
            <a:ext cx="1043393" cy="20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3A8F720-1885-8149-ABF8-0E79D6420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589387"/>
            <a:ext cx="8694539" cy="46839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Slide Title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47215B2-BCF6-3241-8FBA-2E3034194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586831"/>
            <a:ext cx="9360625" cy="1646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2pPr>
              <a:buClr>
                <a:srgbClr val="008C44"/>
              </a:buClr>
              <a:defRPr/>
            </a:lvl2pPr>
            <a:lvl3pPr>
              <a:buClr>
                <a:srgbClr val="008C44"/>
              </a:buClr>
              <a:defRPr/>
            </a:lvl3pPr>
          </a:lstStyle>
          <a:p>
            <a:pPr lvl="0"/>
            <a:r>
              <a:rPr lang="en-GB" dirty="0"/>
              <a:t>Master text</a:t>
            </a:r>
          </a:p>
          <a:p>
            <a:pPr lvl="1"/>
            <a:r>
              <a:rPr lang="en-GB" dirty="0"/>
              <a:t>First bullet</a:t>
            </a:r>
          </a:p>
          <a:p>
            <a:pPr lvl="2"/>
            <a:r>
              <a:rPr lang="en-GB" dirty="0"/>
              <a:t>Second bullet</a:t>
            </a:r>
          </a:p>
          <a:p>
            <a:pPr lvl="3"/>
            <a:r>
              <a:rPr lang="en-GB" dirty="0"/>
              <a:t>Third bullet</a:t>
            </a:r>
          </a:p>
          <a:p>
            <a:pPr lvl="4"/>
            <a:r>
              <a:rPr lang="en-GB" dirty="0"/>
              <a:t>Fourth bullet</a:t>
            </a:r>
          </a:p>
        </p:txBody>
      </p:sp>
    </p:spTree>
    <p:extLst>
      <p:ext uri="{BB962C8B-B14F-4D97-AF65-F5344CB8AC3E}">
        <p14:creationId xmlns:p14="http://schemas.microsoft.com/office/powerpoint/2010/main" val="401899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userDrawn="1">
  <p:cSld name="1_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B5475B43-00CA-4C92-B3D0-F33EE56A8D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750" y="1751"/>
          <a:ext cx="1751" cy="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55" name="think-cell Slide" r:id="rId4" imgW="395" imgH="396" progId="TCLayout.ActiveDocument.1">
                  <p:embed/>
                </p:oleObj>
              </mc:Choice>
              <mc:Fallback>
                <p:oleObj name="think-cell Slide" r:id="rId4" imgW="395" imgH="396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B5475B43-00CA-4C92-B3D0-F33EE56A8D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0" y="1751"/>
                        <a:ext cx="1751" cy="1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hape 14">
            <a:extLst>
              <a:ext uri="{FF2B5EF4-FFF2-40B4-BE49-F238E27FC236}">
                <a16:creationId xmlns:a16="http://schemas.microsoft.com/office/drawing/2014/main" id="{7C5FF328-98E2-4C85-9CA0-6535212F160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28685" y="7271102"/>
            <a:ext cx="1043393" cy="201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3A8F720-1885-8149-ABF8-0E79D64208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1" y="589387"/>
            <a:ext cx="8694539" cy="390428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Slide heading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47215B2-BCF6-3241-8FBA-2E3034194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1830767"/>
            <a:ext cx="9360625" cy="1646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2pPr>
              <a:buClr>
                <a:srgbClr val="008C44"/>
              </a:buClr>
              <a:defRPr/>
            </a:lvl2pPr>
            <a:lvl3pPr>
              <a:buClr>
                <a:srgbClr val="008C44"/>
              </a:buClr>
              <a:defRPr/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A347058-3D3C-9D47-9824-A6FDD2FABAC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59999" y="1400128"/>
            <a:ext cx="9360625" cy="2498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 sz="1600" b="1"/>
            </a:lvl1pPr>
            <a:lvl2pPr>
              <a:buClr>
                <a:srgbClr val="008C44"/>
              </a:buClr>
              <a:defRPr/>
            </a:lvl2pPr>
            <a:lvl3pPr>
              <a:buClr>
                <a:srgbClr val="008C44"/>
              </a:buClr>
              <a:defRPr/>
            </a:lvl3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135619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>
            <a:extLst>
              <a:ext uri="{FF2B5EF4-FFF2-40B4-BE49-F238E27FC236}">
                <a16:creationId xmlns:a16="http://schemas.microsoft.com/office/drawing/2014/main" id="{6D54A9B2-A76D-4976-96B0-0AABF0E8C39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185967908"/>
              </p:ext>
            </p:extLst>
          </p:nvPr>
        </p:nvGraphicFramePr>
        <p:xfrm>
          <a:off x="1751" y="1751"/>
          <a:ext cx="1750" cy="1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53" name="think-cell Slide" r:id="rId16" imgW="359" imgH="358" progId="TCLayout.ActiveDocument.1">
                  <p:embed/>
                </p:oleObj>
              </mc:Choice>
              <mc:Fallback>
                <p:oleObj name="think-cell Slide" r:id="rId16" imgW="359" imgH="358" progId="TCLayout.ActiveDocument.1">
                  <p:embed/>
                  <p:pic>
                    <p:nvPicPr>
                      <p:cNvPr id="7" name="Objekt 6" hidden="1">
                        <a:extLst>
                          <a:ext uri="{FF2B5EF4-FFF2-40B4-BE49-F238E27FC236}">
                            <a16:creationId xmlns:a16="http://schemas.microsoft.com/office/drawing/2014/main" id="{E67B405A-4CDA-40B7-B4F1-5EFA127EFA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51" y="1751"/>
                        <a:ext cx="1750" cy="1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lvl="0" indent="0" algn="ctr" eaLnBrk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endParaRPr lang="en-GB" sz="2500" b="1" i="0" baseline="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001" y="589387"/>
            <a:ext cx="8694539" cy="390363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en-GB" noProof="0" dirty="0"/>
              <a:t>Slide heading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000" y="1586831"/>
            <a:ext cx="9360625" cy="1646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GB" dirty="0"/>
              <a:t>Master text</a:t>
            </a:r>
          </a:p>
          <a:p>
            <a:pPr lvl="1"/>
            <a:r>
              <a:rPr lang="en-GB" dirty="0"/>
              <a:t>First bullet</a:t>
            </a:r>
          </a:p>
          <a:p>
            <a:pPr lvl="2"/>
            <a:r>
              <a:rPr lang="en-GB" dirty="0"/>
              <a:t>Second bullet</a:t>
            </a:r>
          </a:p>
          <a:p>
            <a:pPr lvl="3"/>
            <a:r>
              <a:rPr lang="en-GB" dirty="0"/>
              <a:t>Third bullet</a:t>
            </a:r>
          </a:p>
          <a:p>
            <a:pPr lvl="4"/>
            <a:r>
              <a:rPr lang="en-GB" dirty="0"/>
              <a:t>Fourth bullet</a:t>
            </a:r>
          </a:p>
        </p:txBody>
      </p:sp>
      <p:sp>
        <p:nvSpPr>
          <p:cNvPr id="17" name="Inhaltsplatzhalter 4">
            <a:extLst>
              <a:ext uri="{FF2B5EF4-FFF2-40B4-BE49-F238E27FC236}">
                <a16:creationId xmlns:a16="http://schemas.microsoft.com/office/drawing/2014/main" id="{36E8D609-BC22-457E-9692-83BF4A77CE8A}"/>
              </a:ext>
            </a:extLst>
          </p:cNvPr>
          <p:cNvSpPr txBox="1">
            <a:spLocks/>
          </p:cNvSpPr>
          <p:nvPr userDrawn="1"/>
        </p:nvSpPr>
        <p:spPr>
          <a:xfrm>
            <a:off x="8062329" y="7318119"/>
            <a:ext cx="1703993" cy="11176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5000"/>
              </a:lnSpc>
            </a:pPr>
            <a:r>
              <a:rPr lang="en-GB" sz="700" b="1" dirty="0">
                <a:solidFill>
                  <a:srgbClr val="000000"/>
                </a:solidFill>
                <a:latin typeface="Axiforma ExtraBold" panose="00000900000000000000" pitchFamily="50" charset="0"/>
              </a:rPr>
              <a:t>© Copyright 2020. All rights reserved</a:t>
            </a:r>
            <a:endParaRPr lang="en-GB" sz="700" dirty="0">
              <a:solidFill>
                <a:srgbClr val="000000"/>
              </a:solidFill>
              <a:latin typeface="Axiforma ExtraBold" panose="00000900000000000000" pitchFamily="50" charset="0"/>
            </a:endParaRPr>
          </a:p>
        </p:txBody>
      </p:sp>
      <p:pic>
        <p:nvPicPr>
          <p:cNvPr id="10" name="Picture 9" descr="A picture containing clock&#10;&#10;Description automatically generated">
            <a:extLst>
              <a:ext uri="{FF2B5EF4-FFF2-40B4-BE49-F238E27FC236}">
                <a16:creationId xmlns:a16="http://schemas.microsoft.com/office/drawing/2014/main" id="{E70B5217-1F8A-9248-9C79-14A9DA5B8A7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221" y="237995"/>
            <a:ext cx="661573" cy="66157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25085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3" r:id="rId2"/>
    <p:sldLayoutId id="2147483676" r:id="rId3"/>
    <p:sldLayoutId id="2147483690" r:id="rId4"/>
    <p:sldLayoutId id="2147483694" r:id="rId5"/>
    <p:sldLayoutId id="2147483691" r:id="rId6"/>
    <p:sldLayoutId id="2147483692" r:id="rId7"/>
    <p:sldLayoutId id="2147483696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1007943" rtl="0" eaLnBrk="1" latinLnBrk="0" hangingPunct="1">
        <a:lnSpc>
          <a:spcPct val="110000"/>
        </a:lnSpc>
        <a:spcBef>
          <a:spcPct val="0"/>
        </a:spcBef>
        <a:buNone/>
        <a:defRPr sz="2500" b="1" kern="1200">
          <a:solidFill>
            <a:srgbClr val="008C4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1007943" rtl="0" eaLnBrk="1" latinLnBrk="0" hangingPunct="1">
        <a:lnSpc>
          <a:spcPct val="110000"/>
        </a:lnSpc>
        <a:spcBef>
          <a:spcPts val="900"/>
        </a:spcBef>
        <a:buFont typeface="Arial" panose="020B0604020202020204" pitchFamily="34" charset="0"/>
        <a:buNone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209550" indent="-209550" algn="l" defTabSz="1007943" rtl="0" eaLnBrk="1" latinLnBrk="0" hangingPunct="1">
        <a:lnSpc>
          <a:spcPct val="110000"/>
        </a:lnSpc>
        <a:spcBef>
          <a:spcPts val="900"/>
        </a:spcBef>
        <a:buClr>
          <a:srgbClr val="008C44"/>
        </a:buClr>
        <a:buSzPct val="140000"/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444500" indent="-234950" algn="l" defTabSz="1007943" rtl="0" eaLnBrk="1" latinLnBrk="0" hangingPunct="1">
        <a:lnSpc>
          <a:spcPct val="110000"/>
        </a:lnSpc>
        <a:spcBef>
          <a:spcPts val="900"/>
        </a:spcBef>
        <a:buClr>
          <a:srgbClr val="008C44"/>
        </a:buClr>
        <a:buSzPct val="140000"/>
        <a:buFont typeface="Symbol" panose="05050102010706020507" pitchFamily="18" charset="2"/>
        <a:buChar char="-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660400" indent="-203200" algn="l" defTabSz="1007943" rtl="0" eaLnBrk="1" latinLnBrk="0" hangingPunct="1">
        <a:lnSpc>
          <a:spcPct val="110000"/>
        </a:lnSpc>
        <a:spcBef>
          <a:spcPts val="900"/>
        </a:spcBef>
        <a:buClr>
          <a:schemeClr val="accent2"/>
        </a:buClr>
        <a:buSzPct val="120000"/>
        <a:buFont typeface="Arial" panose="020B0604020202020204" pitchFamily="34" charset="0"/>
        <a:buChar char="•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895350" indent="-215900" algn="l" defTabSz="1007943" rtl="0" eaLnBrk="1" latinLnBrk="0" hangingPunct="1">
        <a:lnSpc>
          <a:spcPct val="110000"/>
        </a:lnSpc>
        <a:spcBef>
          <a:spcPts val="900"/>
        </a:spcBef>
        <a:buClr>
          <a:schemeClr val="accent2"/>
        </a:buClr>
        <a:buSzPct val="140000"/>
        <a:buFont typeface="Symbol" panose="05050102010706020507" pitchFamily="18" charset="2"/>
        <a:buChar char="-"/>
        <a:defRPr sz="1400" kern="1200">
          <a:solidFill>
            <a:srgbClr val="0000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27" userDrawn="1">
          <p15:clr>
            <a:srgbClr val="F26B43"/>
          </p15:clr>
        </p15:guide>
        <p15:guide id="2" pos="6123" userDrawn="1">
          <p15:clr>
            <a:srgbClr val="F26B43"/>
          </p15:clr>
        </p15:guide>
        <p15:guide id="4" orient="horz" pos="998" userDrawn="1">
          <p15:clr>
            <a:srgbClr val="F26B43"/>
          </p15:clr>
        </p15:guide>
        <p15:guide id="5" orient="horz" pos="4445" userDrawn="1">
          <p15:clr>
            <a:srgbClr val="F26B43"/>
          </p15:clr>
        </p15:guide>
        <p15:guide id="6" orient="horz" pos="226" userDrawn="1">
          <p15:clr>
            <a:srgbClr val="F26B43"/>
          </p15:clr>
        </p15:guide>
        <p15:guide id="7" orient="horz" pos="4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5.jpg"/><Relationship Id="rId2" Type="http://schemas.openxmlformats.org/officeDocument/2006/relationships/tags" Target="../tags/tag1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tags" Target="../tags/tag40.xml"/><Relationship Id="rId7" Type="http://schemas.openxmlformats.org/officeDocument/2006/relationships/image" Target="../media/image21.png"/><Relationship Id="rId2" Type="http://schemas.openxmlformats.org/officeDocument/2006/relationships/tags" Target="../tags/tag39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image" Target="../media/image23.tiff"/><Relationship Id="rId2" Type="http://schemas.openxmlformats.org/officeDocument/2006/relationships/tags" Target="../tags/tag43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7.jpg"/><Relationship Id="rId2" Type="http://schemas.openxmlformats.org/officeDocument/2006/relationships/tags" Target="../tags/tag1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13.bin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chart" Target="../charts/chart1.xml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8.emf"/><Relationship Id="rId2" Type="http://schemas.openxmlformats.org/officeDocument/2006/relationships/tags" Target="../tags/tag17.xml"/><Relationship Id="rId16" Type="http://schemas.openxmlformats.org/officeDocument/2006/relationships/oleObject" Target="../embeddings/oleObject14.bin"/><Relationship Id="rId1" Type="http://schemas.openxmlformats.org/officeDocument/2006/relationships/vmlDrawing" Target="../drawings/vmlDrawing14.v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5" Type="http://schemas.openxmlformats.org/officeDocument/2006/relationships/tags" Target="../tags/tag20.xml"/><Relationship Id="rId15" Type="http://schemas.openxmlformats.org/officeDocument/2006/relationships/slideLayout" Target="../slideLayouts/slideLayout8.xml"/><Relationship Id="rId10" Type="http://schemas.openxmlformats.org/officeDocument/2006/relationships/tags" Target="../tags/tag25.xml"/><Relationship Id="rId19" Type="http://schemas.openxmlformats.org/officeDocument/2006/relationships/image" Target="../media/image9.jpe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tags" Target="../tags/tag31.xml"/><Relationship Id="rId7" Type="http://schemas.openxmlformats.org/officeDocument/2006/relationships/image" Target="../media/image11.png"/><Relationship Id="rId2" Type="http://schemas.openxmlformats.org/officeDocument/2006/relationships/tags" Target="../tags/tag30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.emf"/><Relationship Id="rId11" Type="http://schemas.microsoft.com/office/2007/relationships/hdphoto" Target="../media/hdphoto2.wdp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10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5.xml"/><Relationship Id="rId7" Type="http://schemas.openxmlformats.org/officeDocument/2006/relationships/image" Target="NULL"/><Relationship Id="rId2" Type="http://schemas.openxmlformats.org/officeDocument/2006/relationships/tags" Target="../tags/tag34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7.bin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tags" Target="../tags/tag36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8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0963CEA-CC4C-4C48-864A-86A5E715914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025547844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4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0963CEA-CC4C-4C48-864A-86A5E715914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8CC7EC-BBC0-3747-84C9-BD6DC3A498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08"/>
            <a:ext cx="10127575" cy="7574583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E1A679-FCEF-F649-A204-D09C492AF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589387"/>
            <a:ext cx="8694539" cy="437236"/>
          </a:xfrm>
        </p:spPr>
        <p:txBody>
          <a:bodyPr vert="horz"/>
          <a:lstStyle/>
          <a:p>
            <a:r>
              <a:rPr lang="en-US" sz="2800" dirty="0">
                <a:solidFill>
                  <a:schemeClr val="tx1"/>
                </a:solidFill>
                <a:highlight>
                  <a:srgbClr val="E9EAEB"/>
                </a:highlight>
              </a:rPr>
              <a:t>GIS often branches into many different sectors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A9423E0-78A6-D448-95B6-078D2C24B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26F-5005-427F-A945-681CE80C1FFC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6C1A8D-18C9-AE43-A0D2-22FE880281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B879D64-0ED4-5547-922B-198F9F3C24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16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D48513-011D-3341-B38E-24BAFBD3A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76"/>
            <a:ext cx="10080625" cy="75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68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76CED0A7-8A0A-C248-A54B-2FE8AC5C8810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34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76CED0A7-8A0A-C248-A54B-2FE8AC5C881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E86D0E57-F46C-CA44-88E3-1133DAFC2E0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GB" sz="2500" b="1" dirty="0">
              <a:latin typeface="Arial"/>
              <a:cs typeface="Arial"/>
              <a:sym typeface="Arial"/>
            </a:endParaRP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D23B116-0C30-214E-AD4A-A3DD6BAC37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68"/>
            <a:ext cx="10080625" cy="7143939"/>
          </a:xfrm>
          <a:prstGeom prst="rect">
            <a:avLst/>
          </a:prstGeom>
        </p:spPr>
      </p:pic>
      <p:sp>
        <p:nvSpPr>
          <p:cNvPr id="8" name="DDDAA_20102020165954">
            <a:extLst>
              <a:ext uri="{FF2B5EF4-FFF2-40B4-BE49-F238E27FC236}">
                <a16:creationId xmlns:a16="http://schemas.microsoft.com/office/drawing/2014/main" id="{0DE69E59-FD29-7C42-BA14-C0EB22DD45EE}"/>
              </a:ext>
            </a:extLst>
          </p:cNvPr>
          <p:cNvSpPr/>
          <p:nvPr/>
        </p:nvSpPr>
        <p:spPr>
          <a:xfrm>
            <a:off x="1962029" y="5869793"/>
            <a:ext cx="5212129" cy="996033"/>
          </a:xfrm>
          <a:prstGeom prst="rect">
            <a:avLst/>
          </a:prstGeom>
          <a:solidFill>
            <a:srgbClr val="FFFF00"/>
          </a:solidFill>
          <a:ln w="127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81720" bIns="81720" rtlCol="0" anchor="t">
            <a:spAutoFit/>
          </a:bodyPr>
          <a:lstStyle/>
          <a:p>
            <a:pPr algn="ctr"/>
            <a:r>
              <a:rPr lang="en-GB" dirty="0">
                <a:solidFill>
                  <a:srgbClr val="2632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focused on west coast of Upolu (these maps were constantly updated to show progress) = PROVIDES MORE DETAIL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187315-E423-134D-917D-EE99BB80B63E}"/>
              </a:ext>
            </a:extLst>
          </p:cNvPr>
          <p:cNvSpPr/>
          <p:nvPr/>
        </p:nvSpPr>
        <p:spPr>
          <a:xfrm>
            <a:off x="881" y="0"/>
            <a:ext cx="1961148" cy="376822"/>
          </a:xfrm>
          <a:prstGeom prst="rect">
            <a:avLst/>
          </a:prstGeom>
          <a:solidFill>
            <a:srgbClr val="15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</a:t>
            </a:r>
          </a:p>
        </p:txBody>
      </p:sp>
    </p:spTree>
    <p:extLst>
      <p:ext uri="{BB962C8B-B14F-4D97-AF65-F5344CB8AC3E}">
        <p14:creationId xmlns:p14="http://schemas.microsoft.com/office/powerpoint/2010/main" val="4082633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Object 6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13" y="1787"/>
          <a:ext cx="1785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57" name="think-cell Slide" r:id="rId5" imgW="663" imgH="659" progId="TCLayout.ActiveDocument.1">
                  <p:embed/>
                </p:oleObj>
              </mc:Choice>
              <mc:Fallback>
                <p:oleObj name="think-cell Slide" r:id="rId5" imgW="663" imgH="659" progId="TCLayout.ActiveDocument.1">
                  <p:embed/>
                  <p:pic>
                    <p:nvPicPr>
                      <p:cNvPr id="70" name="Object 6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3" y="1787"/>
                        <a:ext cx="1785" cy="1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107" hidden="1"/>
          <p:cNvSpPr/>
          <p:nvPr>
            <p:custDataLst>
              <p:tags r:id="rId3"/>
            </p:custDataLst>
          </p:nvPr>
        </p:nvSpPr>
        <p:spPr bwMode="auto">
          <a:xfrm>
            <a:off x="826" y="0"/>
            <a:ext cx="178547" cy="17854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000" b="1" dirty="0">
              <a:solidFill>
                <a:schemeClr val="tx1"/>
              </a:solidFill>
              <a:latin typeface="Axiforma"/>
              <a:cs typeface="Arial"/>
              <a:sym typeface="Axiforma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1DA8971-0AB4-4BB0-943C-CADD105CD90E}"/>
              </a:ext>
            </a:extLst>
          </p:cNvPr>
          <p:cNvSpPr txBox="1">
            <a:spLocks/>
          </p:cNvSpPr>
          <p:nvPr/>
        </p:nvSpPr>
        <p:spPr bwMode="auto">
          <a:xfrm>
            <a:off x="378915" y="776126"/>
            <a:ext cx="8519364" cy="37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100794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we’ve learnt from using maps in the MGP project</a:t>
            </a:r>
            <a:endParaRPr lang="en-AU" sz="2400" b="1" dirty="0">
              <a:solidFill>
                <a:srgbClr val="008C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2E7CF-712D-1349-A477-406EC83EE2BA}"/>
              </a:ext>
            </a:extLst>
          </p:cNvPr>
          <p:cNvSpPr/>
          <p:nvPr/>
        </p:nvSpPr>
        <p:spPr>
          <a:xfrm>
            <a:off x="593572" y="1678224"/>
            <a:ext cx="8893479" cy="4928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These maps have enabled leaders 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CEO MAF and minister) as well as donor partners (World Bank &amp; IFAD) to became aware what's happening as the project progresses –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more transparency 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Map-making using QGIS has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 become a part of overall M&amp;E process of the project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for reporting purposes</a:t>
            </a:r>
          </a:p>
          <a:p>
            <a:pPr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Maps addressed &amp; solved underlying issues the project team had concerns about</a:t>
            </a: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Overall it has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efficiency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(using these open-source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softwares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which has allowed for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more focus on working with and getting help to the people that matter = farmers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C73607D-491D-3647-AC0D-0BA7145E1352}"/>
              </a:ext>
            </a:extLst>
          </p:cNvPr>
          <p:cNvSpPr/>
          <p:nvPr/>
        </p:nvSpPr>
        <p:spPr>
          <a:xfrm>
            <a:off x="881" y="0"/>
            <a:ext cx="2379064" cy="376822"/>
          </a:xfrm>
          <a:prstGeom prst="rect">
            <a:avLst/>
          </a:prstGeom>
          <a:solidFill>
            <a:srgbClr val="15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Lessons Learnt</a:t>
            </a:r>
          </a:p>
        </p:txBody>
      </p:sp>
    </p:spTree>
    <p:extLst>
      <p:ext uri="{BB962C8B-B14F-4D97-AF65-F5344CB8AC3E}">
        <p14:creationId xmlns:p14="http://schemas.microsoft.com/office/powerpoint/2010/main" val="403877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AF30BA9-D03E-7040-9228-111F0032E9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66705902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74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AF30BA9-D03E-7040-9228-111F0032E9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5EB6B6EE-B051-7E4D-8EB4-BD89419537C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658"/>
          <a:stretch/>
        </p:blipFill>
        <p:spPr>
          <a:xfrm>
            <a:off x="-1" y="-1"/>
            <a:ext cx="10080626" cy="7559675"/>
          </a:xfrm>
          <a:prstGeom prst="rect">
            <a:avLst/>
          </a:prstGeom>
        </p:spPr>
      </p:pic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3D4C8686-391E-414C-B489-CA3B76655B9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GB" sz="2500" b="1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C7C948E-AF43-0441-A211-5BB2DB7DC54D}"/>
              </a:ext>
            </a:extLst>
          </p:cNvPr>
          <p:cNvSpPr txBox="1"/>
          <p:nvPr/>
        </p:nvSpPr>
        <p:spPr>
          <a:xfrm>
            <a:off x="4918392" y="950976"/>
            <a:ext cx="4652328" cy="4683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l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endParaRPr lang="en-GB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0FA4DC1-76BC-9947-AD3D-3D2EC6F8C94C}"/>
              </a:ext>
            </a:extLst>
          </p:cNvPr>
          <p:cNvSpPr/>
          <p:nvPr/>
        </p:nvSpPr>
        <p:spPr>
          <a:xfrm rot="16200000">
            <a:off x="-1642523" y="5660965"/>
            <a:ext cx="3548952" cy="248466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GB" sz="1000" i="1" dirty="0" err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norasplantationfoods.com</a:t>
            </a:r>
            <a:endParaRPr lang="en-GB" sz="1000" i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F6AADA-CA78-BE4F-89A1-3111C170B7BB}"/>
              </a:ext>
            </a:extLst>
          </p:cNvPr>
          <p:cNvSpPr/>
          <p:nvPr/>
        </p:nvSpPr>
        <p:spPr>
          <a:xfrm>
            <a:off x="5040312" y="1705778"/>
            <a:ext cx="4753855" cy="4019114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  <a:outerShdw blurRad="342900" dist="241300" dir="2700000" sx="132000" sy="132000" algn="tl" rotWithShape="0">
              <a:prstClr val="black">
                <a:alpha val="66000"/>
              </a:prstClr>
            </a:outerShdw>
            <a:softEdge rad="0"/>
          </a:effectLst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GB" sz="2500" b="1" dirty="0">
                <a:solidFill>
                  <a:schemeClr val="bg1"/>
                </a:solidFill>
                <a:highlight>
                  <a:srgbClr val="008C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With any technological solution, we always need to keep our key stakeholders top of mind.</a:t>
            </a:r>
          </a:p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endParaRPr lang="en-GB" sz="2500" b="1" dirty="0">
              <a:solidFill>
                <a:schemeClr val="bg1"/>
              </a:solidFill>
              <a:highlight>
                <a:srgbClr val="008C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endParaRPr lang="en-GB" sz="2500" b="1" dirty="0">
              <a:solidFill>
                <a:schemeClr val="bg1"/>
              </a:solidFill>
              <a:highlight>
                <a:srgbClr val="008C44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GB" sz="3200" b="1" dirty="0">
                <a:solidFill>
                  <a:schemeClr val="bg1"/>
                </a:solidFill>
                <a:highlight>
                  <a:srgbClr val="008C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Thank You and </a:t>
            </a:r>
            <a:r>
              <a:rPr lang="en-GB" sz="3200" b="1" dirty="0" err="1">
                <a:solidFill>
                  <a:schemeClr val="bg1"/>
                </a:solidFill>
                <a:highlight>
                  <a:srgbClr val="008C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Faafetai</a:t>
            </a:r>
            <a:r>
              <a:rPr lang="en-GB" sz="3200" b="1" dirty="0">
                <a:solidFill>
                  <a:schemeClr val="bg1"/>
                </a:solidFill>
                <a:highlight>
                  <a:srgbClr val="008C44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Lava</a:t>
            </a:r>
          </a:p>
        </p:txBody>
      </p:sp>
    </p:spTree>
    <p:extLst>
      <p:ext uri="{BB962C8B-B14F-4D97-AF65-F5344CB8AC3E}">
        <p14:creationId xmlns:p14="http://schemas.microsoft.com/office/powerpoint/2010/main" val="1863778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0BD2B4B-E929-824C-B244-4C685E1582EF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270444345"/>
              </p:ext>
            </p:extLst>
          </p:nvPr>
        </p:nvGraphicFramePr>
        <p:xfrm>
          <a:off x="1588" y="1588"/>
          <a:ext cx="1227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608" name="think-cell Slide" r:id="rId5" imgW="7772400" imgH="10058400" progId="TCLayout.ActiveDocument.1">
                  <p:embed/>
                </p:oleObj>
              </mc:Choice>
              <mc:Fallback>
                <p:oleObj name="think-cell Slide" r:id="rId5" imgW="7772400" imgH="10058400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C0BD2B4B-E929-824C-B244-4C685E1582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227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E1915DB-D542-DF4C-BFBE-F144FEDEA7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5548" y="-3389"/>
            <a:ext cx="11411721" cy="756306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905BF1-7A1D-124E-AEFF-53E147972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499" y="5932896"/>
            <a:ext cx="9091635" cy="911211"/>
          </a:xfrm>
        </p:spPr>
        <p:txBody>
          <a:bodyPr vert="horz"/>
          <a:lstStyle/>
          <a:p>
            <a:r>
              <a:rPr lang="en-US" sz="2800" dirty="0">
                <a:solidFill>
                  <a:schemeClr val="tx1"/>
                </a:solidFill>
                <a:highlight>
                  <a:srgbClr val="E9EAEB"/>
                </a:highlight>
              </a:rPr>
              <a:t>…but there is value in coming together from time to time to learn from each 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4E3AB-00AC-7B45-84BB-27175335B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BE26F-5005-427F-A945-681CE80C1FFC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357DA3-447B-2A46-9338-4B9B1DC80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B7460E-5634-0848-B8BC-EB6A3D5A68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68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 hidden="1">
            <a:extLst>
              <a:ext uri="{FF2B5EF4-FFF2-40B4-BE49-F238E27FC236}">
                <a16:creationId xmlns:a16="http://schemas.microsoft.com/office/drawing/2014/main" id="{3F3FD48E-5F9B-5B45-98CD-924E64DA254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368395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91" name="think-cell Slide" r:id="rId16" imgW="7772400" imgH="10058400" progId="TCLayout.ActiveDocument.1">
                  <p:embed/>
                </p:oleObj>
              </mc:Choice>
              <mc:Fallback>
                <p:oleObj name="think-cell Slide" r:id="rId16" imgW="7772400" imgH="1005840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E5888F3A-4B20-8A44-91B3-D190B6C879A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en-GB" sz="1200" dirty="0"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A0984-D895-C347-8D91-C67CCBB1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1" y="589387"/>
            <a:ext cx="8694539" cy="390428"/>
          </a:xfrm>
        </p:spPr>
        <p:txBody>
          <a:bodyPr/>
          <a:lstStyle/>
          <a:p>
            <a:r>
              <a:rPr lang="en-GB" dirty="0"/>
              <a:t>In comparison to recent Q1s, taro exports are solid</a:t>
            </a:r>
          </a:p>
        </p:txBody>
      </p:sp>
      <p:sp>
        <p:nvSpPr>
          <p:cNvPr id="945" name="Rectangle 944">
            <a:extLst>
              <a:ext uri="{FF2B5EF4-FFF2-40B4-BE49-F238E27FC236}">
                <a16:creationId xmlns:a16="http://schemas.microsoft.com/office/drawing/2014/main" id="{7C0DF3B1-ABC9-904A-9535-167450A95CAD}"/>
              </a:ext>
            </a:extLst>
          </p:cNvPr>
          <p:cNvSpPr/>
          <p:nvPr/>
        </p:nvSpPr>
        <p:spPr>
          <a:xfrm>
            <a:off x="158959" y="7161134"/>
            <a:ext cx="44653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400" i="1" dirty="0">
                <a:latin typeface="Arial" panose="020B0604020202020204" pitchFamily="34" charset="0"/>
                <a:cs typeface="Arial" panose="020B0604020202020204" pitchFamily="34" charset="0"/>
              </a:rPr>
              <a:t>Data: Quarantine Division; Samoa Bureau of Statistics</a:t>
            </a:r>
          </a:p>
        </p:txBody>
      </p:sp>
      <p:graphicFrame>
        <p:nvGraphicFramePr>
          <p:cNvPr id="143" name="Chart 142">
            <a:extLst>
              <a:ext uri="{FF2B5EF4-FFF2-40B4-BE49-F238E27FC236}">
                <a16:creationId xmlns:a16="http://schemas.microsoft.com/office/drawing/2014/main" id="{F3A5586A-D0E7-0E4E-BBA2-6915F3FBA549}"/>
              </a:ext>
            </a:extLst>
          </p:cNvPr>
          <p:cNvGraphicFramePr/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527401311"/>
              </p:ext>
            </p:extLst>
          </p:nvPr>
        </p:nvGraphicFramePr>
        <p:xfrm>
          <a:off x="3178175" y="2254250"/>
          <a:ext cx="4200525" cy="283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6AC84FDA-13BB-C74D-94D5-627B371FE2D9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5106988" y="3165475"/>
            <a:ext cx="3397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58B77D6-B44D-4105-BBE0-D738EFACA912}" type="datetime'''''''''''''''''''''''''''3''''5''''''''''''''''3''''''''''t'">
              <a:rPr lang="en-GB" altLang="en-US" sz="1200" smtClean="0"/>
              <a:pPr/>
              <a:t>353t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98" name="Text Placeholder 2">
            <a:extLst>
              <a:ext uri="{FF2B5EF4-FFF2-40B4-BE49-F238E27FC236}">
                <a16:creationId xmlns:a16="http://schemas.microsoft.com/office/drawing/2014/main" id="{BE93DB55-688D-EC45-9889-EF9CD16DE977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3498850" y="2901950"/>
            <a:ext cx="328613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66C8398-9970-4484-9137-7112FDB50D73}" type="datetime'''4''''''''1''''''''''''''''''''''''''''''1''''''t'">
              <a:rPr lang="en-GB" altLang="en-US" sz="1200" smtClean="0"/>
              <a:pPr/>
              <a:t>411t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110" name="Text Placeholder 2">
            <a:extLst>
              <a:ext uri="{FF2B5EF4-FFF2-40B4-BE49-F238E27FC236}">
                <a16:creationId xmlns:a16="http://schemas.microsoft.com/office/drawing/2014/main" id="{D1FE1E93-C25B-0940-B39B-887F802472E6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5915025" y="4000500"/>
            <a:ext cx="3397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07E613A-0246-4B3D-BBBB-003842152A04}" type="datetime'''''''''''17''''''''''''''''1''''''''''''''''t'''''''''''">
              <a:rPr lang="en-GB" altLang="en-US" sz="1200" smtClean="0"/>
              <a:pPr/>
              <a:t>171t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8AD0BF66-D23D-6D48-8187-07DD54690CDB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auto">
          <a:xfrm>
            <a:off x="3562350" y="5060950"/>
            <a:ext cx="201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ctr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508DBC8F-95FE-4242-91B8-654FABC2ED3B}" type="datetime'''''''''''''''''''''''Q1'' 2''''''''''''0''1''''''''''6'''">
              <a:rPr lang="en-GB" altLang="en-US" sz="1200" smtClean="0">
                <a:sym typeface="Arial" panose="020B0604020202020204" pitchFamily="34" charset="0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Q1 2016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65" name="Text Placeholder 2">
            <a:extLst>
              <a:ext uri="{FF2B5EF4-FFF2-40B4-BE49-F238E27FC236}">
                <a16:creationId xmlns:a16="http://schemas.microsoft.com/office/drawing/2014/main" id="{204075E9-2390-6847-BC7D-2653F6AAEB7C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auto">
          <a:xfrm>
            <a:off x="5176838" y="5060950"/>
            <a:ext cx="201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ctr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6F9A60A7-42B2-4F63-A71E-39825E679043}" type="datetime'''''''''Q''''1'''' ''''''''20''''1''''''''8'''''">
              <a:rPr lang="en-GB" altLang="en-US" sz="1200" smtClean="0">
                <a:sym typeface="Arial" panose="020B0604020202020204" pitchFamily="34" charset="0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Q1 2018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61" name="Text Placeholder 2">
            <a:extLst>
              <a:ext uri="{FF2B5EF4-FFF2-40B4-BE49-F238E27FC236}">
                <a16:creationId xmlns:a16="http://schemas.microsoft.com/office/drawing/2014/main" id="{97651496-F4CF-B14C-ABD4-F6D7BCC86DE7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auto">
          <a:xfrm>
            <a:off x="4370388" y="5060950"/>
            <a:ext cx="201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ctr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066DFC8B-45B5-414B-9371-B954CE329D22}" type="datetime'''''''''''Q''1'' ''''2''''''0''''''''1''''''7'''''''">
              <a:rPr lang="en-GB" altLang="en-US" sz="1200" smtClean="0">
                <a:sym typeface="Arial" panose="020B0604020202020204" pitchFamily="34" charset="0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Q1 2017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102" name="Text Placeholder 2">
            <a:extLst>
              <a:ext uri="{FF2B5EF4-FFF2-40B4-BE49-F238E27FC236}">
                <a16:creationId xmlns:a16="http://schemas.microsoft.com/office/drawing/2014/main" id="{385C4047-65BA-D54F-9782-44B4C6A560BF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4300538" y="2109788"/>
            <a:ext cx="3397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97C9200-4426-4A25-A3AF-189FB50357D8}" type="datetime'''''''''''''''''''''''''''58''''''''''4''''''t'''''">
              <a:rPr lang="en-GB" altLang="en-US" sz="1200" smtClean="0"/>
              <a:pPr/>
              <a:t>584t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E09D75B-D17F-DA4E-B53A-5948B087ED34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auto">
          <a:xfrm>
            <a:off x="5984875" y="5060950"/>
            <a:ext cx="201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ctr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62B70F77-84A2-4FD5-A009-F9EF5D16BB7E}" type="datetime'''''''''''''''Q''''1 ''''''2''0''''''1''''''''''9'''''''''''''">
              <a:rPr lang="en-GB" altLang="en-US" sz="1200" smtClean="0">
                <a:sym typeface="Arial" panose="020B0604020202020204" pitchFamily="34" charset="0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Q1 2019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114" name="Text Placeholder 2">
            <a:extLst>
              <a:ext uri="{FF2B5EF4-FFF2-40B4-BE49-F238E27FC236}">
                <a16:creationId xmlns:a16="http://schemas.microsoft.com/office/drawing/2014/main" id="{2D4677DE-39F6-6E40-95D2-0384E132A907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6721475" y="3001963"/>
            <a:ext cx="33972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5DF79472-13CE-48C5-8CC0-793DA926A3A1}" type="datetime'''''''''''''''''''''''''''''''''''''''389''t'''''''''">
              <a:rPr lang="en-GB" altLang="en-US" sz="1200" smtClean="0"/>
              <a:pPr/>
              <a:t>389t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73" name="Text Placeholder 2">
            <a:extLst>
              <a:ext uri="{FF2B5EF4-FFF2-40B4-BE49-F238E27FC236}">
                <a16:creationId xmlns:a16="http://schemas.microsoft.com/office/drawing/2014/main" id="{D5E0AA96-2539-CE43-8917-5D59E9EBB19E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auto">
          <a:xfrm>
            <a:off x="6791325" y="5060950"/>
            <a:ext cx="201613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vert="vert270" wrap="none" lIns="0" tIns="0" rIns="0" bIns="0" numCol="1" spcCol="0" rtlCol="0" anchor="ctr" anchorCtr="0">
            <a:noAutofit/>
          </a:bodyPr>
          <a:lstStyle>
            <a:lvl1pPr marL="0" indent="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Font typeface="Arial" panose="020B0604020202020204" pitchFamily="34" charset="0"/>
              <a:buNone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09550" indent="-2095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444500" indent="-23495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rgbClr val="008C44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660400" indent="-2032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20000"/>
              <a:buFont typeface="Arial" panose="020B0604020202020204" pitchFamily="34" charset="0"/>
              <a:buChar char="•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895350" indent="-215900" algn="l" defTabSz="1007943" rtl="0" eaLnBrk="1" latinLnBrk="0" hangingPunct="1">
              <a:lnSpc>
                <a:spcPct val="110000"/>
              </a:lnSpc>
              <a:spcBef>
                <a:spcPts val="900"/>
              </a:spcBef>
              <a:buClr>
                <a:schemeClr val="accent2"/>
              </a:buClr>
              <a:buSzPct val="140000"/>
              <a:buFont typeface="Symbol" panose="05050102010706020507" pitchFamily="18" charset="2"/>
              <a:buChar char="-"/>
              <a:defRPr sz="1400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ct val="0"/>
              </a:spcBef>
              <a:spcAft>
                <a:spcPct val="0"/>
              </a:spcAft>
            </a:pPr>
            <a:fld id="{C2977D4E-45C9-4E43-B118-63F0C9AE1DE7}" type="datetime'Q''1'''''''''''''''''''''''''''' 2''0''2''''''''''''''''0'''">
              <a:rPr lang="en-GB" altLang="en-US" sz="1200" smtClean="0">
                <a:sym typeface="Arial" panose="020B0604020202020204" pitchFamily="34" charset="0"/>
              </a:rPr>
              <a:pPr algn="r">
                <a:spcBef>
                  <a:spcPct val="0"/>
                </a:spcBef>
                <a:spcAft>
                  <a:spcPct val="0"/>
                </a:spcAft>
              </a:pPr>
              <a:t>Q1 2020</a:t>
            </a:fld>
            <a:endParaRPr lang="en-GB" sz="1200" dirty="0">
              <a:sym typeface="Arial" panose="020B0604020202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DE8EE520-DC21-9E4C-9AB1-7264674C4850}"/>
              </a:ext>
            </a:extLst>
          </p:cNvPr>
          <p:cNvSpPr/>
          <p:nvPr/>
        </p:nvSpPr>
        <p:spPr>
          <a:xfrm>
            <a:off x="881" y="0"/>
            <a:ext cx="1961148" cy="3768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7C9B8DC-2B97-DB45-B468-3CD0BC86BFFC}"/>
              </a:ext>
            </a:extLst>
          </p:cNvPr>
          <p:cNvSpPr/>
          <p:nvPr/>
        </p:nvSpPr>
        <p:spPr>
          <a:xfrm rot="16200000">
            <a:off x="1981994" y="3716686"/>
            <a:ext cx="17573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i="1" dirty="0">
                <a:latin typeface="Arial" panose="020B0604020202020204" pitchFamily="34" charset="0"/>
                <a:cs typeface="Arial" panose="020B0604020202020204" pitchFamily="34" charset="0"/>
              </a:rPr>
              <a:t>Tonnes (1,000kgs)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BF4D2195-A206-D84A-88E0-09A15F95343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E16FBF3A-DAE7-A448-B7CB-C99E6AF2AE6B}"/>
              </a:ext>
            </a:extLst>
          </p:cNvPr>
          <p:cNvSpPr txBox="1"/>
          <p:nvPr/>
        </p:nvSpPr>
        <p:spPr>
          <a:xfrm>
            <a:off x="14053" y="586034"/>
            <a:ext cx="7564193" cy="2824588"/>
          </a:xfrm>
          <a:prstGeom prst="rect">
            <a:avLst/>
          </a:prstGeom>
          <a:solidFill>
            <a:srgbClr val="008C44">
              <a:alpha val="66000"/>
            </a:srgbClr>
          </a:solidFill>
        </p:spPr>
        <p:txBody>
          <a:bodyPr vert="horz" wrap="square" lIns="108000" tIns="108000" rIns="108000" bIns="144000" rtlCol="0">
            <a:spAutoFit/>
          </a:bodyPr>
          <a:lstStyle/>
          <a:p>
            <a:pPr algn="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QGIS for a Local-Based Agriculture Project (MGP-SAFPROM)</a:t>
            </a:r>
            <a:b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FOSS4G Oceanic Conference - Samoa</a:t>
            </a:r>
            <a:b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GB" sz="24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2020</a:t>
            </a:r>
            <a:endParaRPr lang="en-GB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340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Object 6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13" y="1787"/>
          <a:ext cx="1785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72" name="think-cell Slide" r:id="rId5" imgW="663" imgH="659" progId="TCLayout.ActiveDocument.1">
                  <p:embed/>
                </p:oleObj>
              </mc:Choice>
              <mc:Fallback>
                <p:oleObj name="think-cell Slide" r:id="rId5" imgW="663" imgH="659" progId="TCLayout.ActiveDocument.1">
                  <p:embed/>
                  <p:pic>
                    <p:nvPicPr>
                      <p:cNvPr id="70" name="Object 6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3" y="1787"/>
                        <a:ext cx="1785" cy="1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107" hidden="1"/>
          <p:cNvSpPr/>
          <p:nvPr>
            <p:custDataLst>
              <p:tags r:id="rId3"/>
            </p:custDataLst>
          </p:nvPr>
        </p:nvSpPr>
        <p:spPr bwMode="auto">
          <a:xfrm>
            <a:off x="826" y="0"/>
            <a:ext cx="178547" cy="17854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000" b="1" dirty="0">
              <a:solidFill>
                <a:schemeClr val="tx1"/>
              </a:solidFill>
              <a:latin typeface="Axiforma"/>
              <a:cs typeface="Arial"/>
              <a:sym typeface="Axiforma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1DA8971-0AB4-4BB0-943C-CADD105CD90E}"/>
              </a:ext>
            </a:extLst>
          </p:cNvPr>
          <p:cNvSpPr txBox="1">
            <a:spLocks/>
          </p:cNvSpPr>
          <p:nvPr/>
        </p:nvSpPr>
        <p:spPr bwMode="auto">
          <a:xfrm>
            <a:off x="599301" y="995547"/>
            <a:ext cx="8519364" cy="437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100794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 my name is To’oa F Brown</a:t>
            </a:r>
            <a:endParaRPr lang="en-A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2E7CF-712D-1349-A477-406EC83EE2BA}"/>
              </a:ext>
            </a:extLst>
          </p:cNvPr>
          <p:cNvSpPr/>
          <p:nvPr/>
        </p:nvSpPr>
        <p:spPr>
          <a:xfrm>
            <a:off x="1327759" y="1521971"/>
            <a:ext cx="5945882" cy="3341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Aft>
                <a:spcPts val="600"/>
              </a:spcAft>
              <a:buClr>
                <a:srgbClr val="008C44"/>
              </a:buClr>
              <a:buSzPct val="140000"/>
              <a:defRPr/>
            </a:pPr>
            <a:r>
              <a:rPr lang="en-US" sz="2400" b="1" dirty="0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GIS Work experience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+mj-lt"/>
              <a:buAutoNum type="arabicPeriod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Delivery Leader/Data Analyst (Delivery Associates/MAF)</a:t>
            </a:r>
          </a:p>
          <a:p>
            <a:pPr marL="342900" indent="-342900">
              <a:lnSpc>
                <a:spcPct val="25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+mj-lt"/>
              <a:buAutoNum type="arabicPeriod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Asset Management Consultant (LTA)</a:t>
            </a:r>
          </a:p>
          <a:p>
            <a:pPr marL="342900" indent="-342900">
              <a:lnSpc>
                <a:spcPct val="25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+mj-lt"/>
              <a:buAutoNum type="arabicPeriod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GIS Specialist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Skyeye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Pacific)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7C52C2-32E0-1E48-BB94-ABE88D70CA5D}"/>
              </a:ext>
            </a:extLst>
          </p:cNvPr>
          <p:cNvSpPr/>
          <p:nvPr/>
        </p:nvSpPr>
        <p:spPr>
          <a:xfrm>
            <a:off x="880" y="0"/>
            <a:ext cx="2880105" cy="376822"/>
          </a:xfrm>
          <a:prstGeom prst="rect">
            <a:avLst/>
          </a:prstGeom>
          <a:solidFill>
            <a:srgbClr val="15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Me</a:t>
            </a:r>
          </a:p>
        </p:txBody>
      </p:sp>
      <p:pic>
        <p:nvPicPr>
          <p:cNvPr id="16" name="Picture 15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97589712-401E-0349-BA8C-A3689CC37F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r="21999" b="859"/>
          <a:stretch>
            <a:fillRect/>
          </a:stretch>
        </p:blipFill>
        <p:spPr>
          <a:xfrm>
            <a:off x="6517187" y="934572"/>
            <a:ext cx="3043826" cy="2845265"/>
          </a:xfrm>
          <a:custGeom>
            <a:avLst/>
            <a:gdLst>
              <a:gd name="connsiteX0" fmla="*/ 1138051 w 3043826"/>
              <a:gd name="connsiteY0" fmla="*/ 0 h 2845265"/>
              <a:gd name="connsiteX1" fmla="*/ 1905775 w 3043826"/>
              <a:gd name="connsiteY1" fmla="*/ 0 h 2845265"/>
              <a:gd name="connsiteX2" fmla="*/ 1974484 w 3043826"/>
              <a:gd name="connsiteY2" fmla="*/ 16794 h 2845265"/>
              <a:gd name="connsiteX3" fmla="*/ 3043826 w 3043826"/>
              <a:gd name="connsiteY3" fmla="*/ 1398508 h 2845265"/>
              <a:gd name="connsiteX4" fmla="*/ 1521913 w 3043826"/>
              <a:gd name="connsiteY4" fmla="*/ 2845265 h 2845265"/>
              <a:gd name="connsiteX5" fmla="*/ 0 w 3043826"/>
              <a:gd name="connsiteY5" fmla="*/ 1398508 h 2845265"/>
              <a:gd name="connsiteX6" fmla="*/ 1069343 w 3043826"/>
              <a:gd name="connsiteY6" fmla="*/ 16794 h 28452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3826" h="2845265">
                <a:moveTo>
                  <a:pt x="1138051" y="0"/>
                </a:moveTo>
                <a:lnTo>
                  <a:pt x="1905775" y="0"/>
                </a:lnTo>
                <a:lnTo>
                  <a:pt x="1974484" y="16794"/>
                </a:lnTo>
                <a:cubicBezTo>
                  <a:pt x="2594006" y="199970"/>
                  <a:pt x="3043826" y="749303"/>
                  <a:pt x="3043826" y="1398508"/>
                </a:cubicBezTo>
                <a:cubicBezTo>
                  <a:pt x="3043826" y="2197530"/>
                  <a:pt x="2362442" y="2845265"/>
                  <a:pt x="1521913" y="2845265"/>
                </a:cubicBezTo>
                <a:cubicBezTo>
                  <a:pt x="681384" y="2845265"/>
                  <a:pt x="0" y="2197530"/>
                  <a:pt x="0" y="1398508"/>
                </a:cubicBezTo>
                <a:cubicBezTo>
                  <a:pt x="0" y="749303"/>
                  <a:pt x="449820" y="199970"/>
                  <a:pt x="1069343" y="16794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81DB21-A836-894A-B60A-DE8C0C648DF8}"/>
              </a:ext>
            </a:extLst>
          </p:cNvPr>
          <p:cNvSpPr txBox="1"/>
          <p:nvPr/>
        </p:nvSpPr>
        <p:spPr>
          <a:xfrm>
            <a:off x="2918564" y="-1365337"/>
            <a:ext cx="153888" cy="2285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152400" indent="-152400" algn="l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  <a:buFont typeface="Arial" panose="020B0604020202020204" pitchFamily="34" charset="0"/>
              <a:buChar char="•"/>
            </a:pPr>
            <a:endParaRPr lang="en-WS" sz="14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9A39E6-2C26-F84E-B00B-E45A81D10D10}"/>
              </a:ext>
            </a:extLst>
          </p:cNvPr>
          <p:cNvSpPr/>
          <p:nvPr/>
        </p:nvSpPr>
        <p:spPr>
          <a:xfrm>
            <a:off x="1234358" y="5041041"/>
            <a:ext cx="7771856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  <a:spcAft>
                <a:spcPts val="600"/>
              </a:spcAft>
              <a:buClr>
                <a:srgbClr val="008C44"/>
              </a:buClr>
              <a:buSzPct val="140000"/>
              <a:defRPr/>
            </a:pPr>
            <a:r>
              <a:rPr lang="en-US" sz="2400" b="1" dirty="0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pPr marL="285750" indent="-285750"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Bachelor of Science majoring in Geography &amp; Environment (University of Auckland)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9E9DEF7-696A-9F44-A0FE-65D5307D2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2369"/>
            <a:ext cx="1234358" cy="713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D40E1B-6064-6045-8707-0C54EA276C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391" b="90870" l="2740" r="93151">
                        <a14:foregroundMark x1="12785" y1="70435" x2="12785" y2="70435"/>
                        <a14:foregroundMark x1="2740" y1="38261" x2="2740" y2="38261"/>
                        <a14:foregroundMark x1="93151" y1="34348" x2="93151" y2="34348"/>
                        <a14:foregroundMark x1="55251" y1="7826" x2="55251" y2="7826"/>
                        <a14:foregroundMark x1="66210" y1="90870" x2="66210" y2="90870"/>
                        <a14:backgroundMark x1="4566" y1="13043" x2="4566" y2="13043"/>
                        <a14:backgroundMark x1="4566" y1="13043" x2="4566" y2="13043"/>
                        <a14:backgroundMark x1="4566" y1="13043" x2="4566" y2="13043"/>
                        <a14:backgroundMark x1="4566" y1="13043" x2="4566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9612" y="1832080"/>
            <a:ext cx="594422" cy="62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929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Object 6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13" y="1787"/>
          <a:ext cx="1785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3" name="think-cell Slide" r:id="rId5" imgW="663" imgH="659" progId="TCLayout.ActiveDocument.1">
                  <p:embed/>
                </p:oleObj>
              </mc:Choice>
              <mc:Fallback>
                <p:oleObj name="think-cell Slide" r:id="rId5" imgW="663" imgH="659" progId="TCLayout.ActiveDocument.1">
                  <p:embed/>
                  <p:pic>
                    <p:nvPicPr>
                      <p:cNvPr id="70" name="Object 6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3" y="1787"/>
                        <a:ext cx="1785" cy="1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107" hidden="1"/>
          <p:cNvSpPr/>
          <p:nvPr>
            <p:custDataLst>
              <p:tags r:id="rId3"/>
            </p:custDataLst>
          </p:nvPr>
        </p:nvSpPr>
        <p:spPr bwMode="auto">
          <a:xfrm>
            <a:off x="826" y="0"/>
            <a:ext cx="178547" cy="17854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000" b="1" dirty="0">
              <a:solidFill>
                <a:schemeClr val="tx1"/>
              </a:solidFill>
              <a:latin typeface="Axiforma"/>
              <a:cs typeface="Arial"/>
              <a:sym typeface="Axiforma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1DA8971-0AB4-4BB0-943C-CADD105CD90E}"/>
              </a:ext>
            </a:extLst>
          </p:cNvPr>
          <p:cNvSpPr txBox="1">
            <a:spLocks/>
          </p:cNvSpPr>
          <p:nvPr/>
        </p:nvSpPr>
        <p:spPr bwMode="auto">
          <a:xfrm>
            <a:off x="403619" y="661732"/>
            <a:ext cx="8519364" cy="650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100794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Matching Grants Programme (MGP) under SAFPROM helps poor farmers and fishers to increase their productivity and resilience</a:t>
            </a:r>
            <a:endParaRPr lang="en-AU" b="1" dirty="0">
              <a:solidFill>
                <a:srgbClr val="008C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McK 3. Unit of measure">
            <a:extLst>
              <a:ext uri="{FF2B5EF4-FFF2-40B4-BE49-F238E27FC236}">
                <a16:creationId xmlns:a16="http://schemas.microsoft.com/office/drawing/2014/main" id="{A956BBCD-06A5-9644-BEBB-B3847505506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356919" y="4969793"/>
            <a:ext cx="736678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defTabSz="895350">
              <a:defRPr>
                <a:solidFill>
                  <a:srgbClr val="808080"/>
                </a:solidFill>
              </a:defRPr>
            </a:lvl1pPr>
            <a:lvl2pPr marL="447675" defTabSz="895350">
              <a:defRPr sz="2400"/>
            </a:lvl2pPr>
            <a:lvl3pPr marL="895350" defTabSz="895350">
              <a:defRPr sz="2400"/>
            </a:lvl3pPr>
            <a:lvl4pPr marL="1344613" defTabSz="895350">
              <a:defRPr sz="2400"/>
            </a:lvl4pPr>
            <a:lvl5pPr marL="1792288" defTabSz="895350">
              <a:defRPr sz="2400"/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/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/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/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/>
            </a:lvl9pPr>
          </a:lstStyle>
          <a:p>
            <a:pPr lvl="0" algn="ctr"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8C44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3300 applicants have registered for the first round of grant support with 1305 farmers approved for Y1</a:t>
            </a:r>
            <a:endParaRPr lang="en-IN" sz="2000" dirty="0">
              <a:solidFill>
                <a:srgbClr val="008C44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2E7CF-712D-1349-A477-406EC83EE2BA}"/>
              </a:ext>
            </a:extLst>
          </p:cNvPr>
          <p:cNvSpPr/>
          <p:nvPr/>
        </p:nvSpPr>
        <p:spPr>
          <a:xfrm>
            <a:off x="1141922" y="1963478"/>
            <a:ext cx="7796780" cy="2355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Context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The MGP is a critical deliverable for the Ministry of Agriculture and Fisheries. It is funded through the World Bank/IFAD agriculture sector support project.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Supporting poor farmers and fishers to become more commercially oriented. 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Output: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Provides financial investment in farming and fishery operations alongside technical and business support from local experts.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4208E7E-D8E6-2E45-85DB-AA1B0CD5B78C}"/>
              </a:ext>
            </a:extLst>
          </p:cNvPr>
          <p:cNvSpPr/>
          <p:nvPr/>
        </p:nvSpPr>
        <p:spPr>
          <a:xfrm>
            <a:off x="303901" y="6742483"/>
            <a:ext cx="6814841" cy="310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defRPr/>
            </a:pPr>
            <a:r>
              <a:rPr lang="en-US" sz="1400" b="1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SAFPROM – Samoa Agriculture &amp; Fisheries Productivity &amp; Marketing Project</a:t>
            </a:r>
            <a:endParaRPr lang="en-US" sz="1400" dirty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17C52C2-32E0-1E48-BB94-ABE88D70CA5D}"/>
              </a:ext>
            </a:extLst>
          </p:cNvPr>
          <p:cNvSpPr/>
          <p:nvPr/>
        </p:nvSpPr>
        <p:spPr>
          <a:xfrm>
            <a:off x="880" y="0"/>
            <a:ext cx="2880105" cy="376822"/>
          </a:xfrm>
          <a:prstGeom prst="rect">
            <a:avLst/>
          </a:prstGeom>
          <a:solidFill>
            <a:srgbClr val="15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 Background</a:t>
            </a:r>
          </a:p>
        </p:txBody>
      </p:sp>
    </p:spTree>
    <p:extLst>
      <p:ext uri="{BB962C8B-B14F-4D97-AF65-F5344CB8AC3E}">
        <p14:creationId xmlns:p14="http://schemas.microsoft.com/office/powerpoint/2010/main" val="22463739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026E188-2801-CB4F-8B3E-27B63D3795B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6067276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227" name="think-cell Slide" r:id="rId6" imgW="7772400" imgH="10058400" progId="TCLayout.ActiveDocument.1">
                  <p:embed/>
                </p:oleObj>
              </mc:Choice>
              <mc:Fallback>
                <p:oleObj name="think-cell Slide" r:id="rId6" imgW="7772400" imgH="10058400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026E188-2801-CB4F-8B3E-27B63D3795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835A78DD-C09D-B84B-8994-45B72B4DC23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500" b="1" dirty="0">
              <a:latin typeface="Axiforma ExtraBold"/>
              <a:cs typeface="Arial"/>
              <a:sym typeface="Axiforma ExtraBold"/>
            </a:endParaRPr>
          </a:p>
        </p:txBody>
      </p:sp>
      <p:sp>
        <p:nvSpPr>
          <p:cNvPr id="27" name="Flowchart: Process 26"/>
          <p:cNvSpPr/>
          <p:nvPr/>
        </p:nvSpPr>
        <p:spPr>
          <a:xfrm>
            <a:off x="7048348" y="2342387"/>
            <a:ext cx="2750967" cy="1633898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lowchart: Process 25"/>
          <p:cNvSpPr/>
          <p:nvPr/>
        </p:nvSpPr>
        <p:spPr>
          <a:xfrm>
            <a:off x="3545166" y="2342389"/>
            <a:ext cx="2999321" cy="1633902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77596" y="545762"/>
            <a:ext cx="8694539" cy="813621"/>
          </a:xfrm>
        </p:spPr>
        <p:txBody>
          <a:bodyPr vert="horz"/>
          <a:lstStyle/>
          <a:p>
            <a:r>
              <a:rPr lang="en-US" dirty="0"/>
              <a:t>Digital Component allowed for faster data collection (saved the ministry time and resources)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3967608" y="2758382"/>
            <a:ext cx="2254823" cy="437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Excel Outputs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88944" y="2521396"/>
            <a:ext cx="1669774" cy="8486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Mapping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using QGIS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Flowchart: Process 19"/>
          <p:cNvSpPr/>
          <p:nvPr/>
        </p:nvSpPr>
        <p:spPr>
          <a:xfrm>
            <a:off x="284853" y="2351983"/>
            <a:ext cx="2756451" cy="1613004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1312" y="2442799"/>
            <a:ext cx="2723257" cy="1313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Digital Form </a:t>
            </a:r>
          </a:p>
          <a:p>
            <a:pPr algn="ctr">
              <a:lnSpc>
                <a:spcPct val="110000"/>
              </a:lnSpc>
              <a:spcBef>
                <a:spcPts val="900"/>
              </a:spcBef>
              <a:buClr>
                <a:schemeClr val="accent5"/>
              </a:buClr>
              <a:buSzPct val="140000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(using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KoboToolbox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for data collection during Verification Visits)</a:t>
            </a:r>
          </a:p>
        </p:txBody>
      </p:sp>
      <p:sp>
        <p:nvSpPr>
          <p:cNvPr id="28" name="Merge 7">
            <a:extLst>
              <a:ext uri="{FF2B5EF4-FFF2-40B4-BE49-F238E27FC236}">
                <a16:creationId xmlns:a16="http://schemas.microsoft.com/office/drawing/2014/main" id="{DADFDF91-C0FD-C244-9D2A-C46EBB1B9373}"/>
              </a:ext>
            </a:extLst>
          </p:cNvPr>
          <p:cNvSpPr/>
          <p:nvPr/>
        </p:nvSpPr>
        <p:spPr>
          <a:xfrm rot="16200000">
            <a:off x="6066511" y="2820360"/>
            <a:ext cx="1633901" cy="677949"/>
          </a:xfrm>
          <a:prstGeom prst="flowChartMerge">
            <a:avLst/>
          </a:prstGeom>
          <a:solidFill>
            <a:srgbClr val="00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63" y="4212001"/>
            <a:ext cx="1430354" cy="25183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5" y="4416353"/>
            <a:ext cx="2313956" cy="231395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19"/>
          <a:stretch/>
        </p:blipFill>
        <p:spPr>
          <a:xfrm>
            <a:off x="7624748" y="4416353"/>
            <a:ext cx="1701384" cy="1933252"/>
          </a:xfrm>
          <a:prstGeom prst="rect">
            <a:avLst/>
          </a:prstGeom>
        </p:spPr>
      </p:pic>
      <p:sp>
        <p:nvSpPr>
          <p:cNvPr id="32" name="Title 2"/>
          <p:cNvSpPr txBox="1">
            <a:spLocks/>
          </p:cNvSpPr>
          <p:nvPr/>
        </p:nvSpPr>
        <p:spPr>
          <a:xfrm>
            <a:off x="1834451" y="1614231"/>
            <a:ext cx="6411721" cy="37471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100794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500" b="1" kern="1200">
                <a:solidFill>
                  <a:srgbClr val="008C4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 dirty="0">
                <a:solidFill>
                  <a:schemeClr val="tx1"/>
                </a:solidFill>
              </a:rPr>
              <a:t>Digital Component Process</a:t>
            </a:r>
          </a:p>
        </p:txBody>
      </p:sp>
      <p:sp>
        <p:nvSpPr>
          <p:cNvPr id="24" name="Merge 7">
            <a:extLst>
              <a:ext uri="{FF2B5EF4-FFF2-40B4-BE49-F238E27FC236}">
                <a16:creationId xmlns:a16="http://schemas.microsoft.com/office/drawing/2014/main" id="{BF4309D5-C30B-AC43-98CD-77D3FC5707DC}"/>
              </a:ext>
            </a:extLst>
          </p:cNvPr>
          <p:cNvSpPr/>
          <p:nvPr/>
        </p:nvSpPr>
        <p:spPr>
          <a:xfrm rot="16200000">
            <a:off x="2566153" y="2811884"/>
            <a:ext cx="1628254" cy="677949"/>
          </a:xfrm>
          <a:prstGeom prst="flowChartMerge">
            <a:avLst/>
          </a:prstGeom>
          <a:solidFill>
            <a:srgbClr val="00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BB1333-6016-CB4E-B62B-6C16BF03327A}"/>
              </a:ext>
            </a:extLst>
          </p:cNvPr>
          <p:cNvSpPr/>
          <p:nvPr/>
        </p:nvSpPr>
        <p:spPr>
          <a:xfrm>
            <a:off x="477596" y="6977323"/>
            <a:ext cx="6814841" cy="342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defRPr/>
            </a:pPr>
            <a:r>
              <a:rPr lang="en-US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KoboToolbox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– also open-software for data collection purposes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7B4227-1778-D54B-A102-964AFD7B5E0E}"/>
              </a:ext>
            </a:extLst>
          </p:cNvPr>
          <p:cNvSpPr/>
          <p:nvPr/>
        </p:nvSpPr>
        <p:spPr>
          <a:xfrm>
            <a:off x="880" y="0"/>
            <a:ext cx="2756451" cy="376822"/>
          </a:xfrm>
          <a:prstGeom prst="rect">
            <a:avLst/>
          </a:prstGeom>
          <a:solidFill>
            <a:srgbClr val="15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Component</a:t>
            </a:r>
          </a:p>
        </p:txBody>
      </p:sp>
    </p:spTree>
    <p:extLst>
      <p:ext uri="{BB962C8B-B14F-4D97-AF65-F5344CB8AC3E}">
        <p14:creationId xmlns:p14="http://schemas.microsoft.com/office/powerpoint/2010/main" val="693098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DFE46526-0ACA-4D4C-A028-A7E9CD38808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78" name="think-cell Slide" r:id="rId4" imgW="7772400" imgH="10058400" progId="TCLayout.ActiveDocument.1">
                  <p:embed/>
                </p:oleObj>
              </mc:Choice>
              <mc:Fallback>
                <p:oleObj name="think-cell Slide" r:id="rId4" imgW="7772400" imgH="10058400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DFE46526-0ACA-4D4C-A028-A7E9CD38808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" name="Rectangle 96">
            <a:extLst>
              <a:ext uri="{FF2B5EF4-FFF2-40B4-BE49-F238E27FC236}">
                <a16:creationId xmlns:a16="http://schemas.microsoft.com/office/drawing/2014/main" id="{263B870B-E669-484C-8C30-A63DE73F8747}"/>
              </a:ext>
            </a:extLst>
          </p:cNvPr>
          <p:cNvSpPr/>
          <p:nvPr/>
        </p:nvSpPr>
        <p:spPr>
          <a:xfrm>
            <a:off x="445770" y="2486502"/>
            <a:ext cx="9201150" cy="4514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D255513-905F-F34E-B5D7-C0864A930046}"/>
              </a:ext>
            </a:extLst>
          </p:cNvPr>
          <p:cNvSpPr txBox="1">
            <a:spLocks/>
          </p:cNvSpPr>
          <p:nvPr/>
        </p:nvSpPr>
        <p:spPr bwMode="auto">
          <a:xfrm>
            <a:off x="187670" y="535708"/>
            <a:ext cx="8885944" cy="37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100794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Component (DC) saved MAF up to ~1100 working </a:t>
            </a:r>
            <a:r>
              <a:rPr lang="en-US" sz="2400" b="1" dirty="0" err="1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endParaRPr lang="en-AU" sz="2400" b="1" dirty="0">
              <a:solidFill>
                <a:srgbClr val="008C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E80B21F8-308A-E640-957B-54B070FA85EB}"/>
              </a:ext>
            </a:extLst>
          </p:cNvPr>
          <p:cNvSpPr/>
          <p:nvPr/>
        </p:nvSpPr>
        <p:spPr>
          <a:xfrm>
            <a:off x="341015" y="1162771"/>
            <a:ext cx="9125932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digital component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speed up these visits. This innovation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halves the time spent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 farmer (from 40mins to 20mins).</a:t>
            </a:r>
          </a:p>
          <a:p>
            <a:pPr marL="285750" indent="-285750"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 the course of 3300 planned farmer visits, this amounts to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1100 working hours saved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compared to using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traditional manual systems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6044FB5-852E-0F4F-AE48-98D05FEC4BAA}"/>
              </a:ext>
            </a:extLst>
          </p:cNvPr>
          <p:cNvGrpSpPr/>
          <p:nvPr/>
        </p:nvGrpSpPr>
        <p:grpSpPr>
          <a:xfrm>
            <a:off x="651540" y="2623661"/>
            <a:ext cx="8815407" cy="4129792"/>
            <a:chOff x="651541" y="1097500"/>
            <a:chExt cx="8814978" cy="453050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56B4155-33C8-DB4E-AA43-2B12F8D3C778}"/>
                </a:ext>
              </a:extLst>
            </p:cNvPr>
            <p:cNvSpPr/>
            <p:nvPr/>
          </p:nvSpPr>
          <p:spPr>
            <a:xfrm>
              <a:off x="1937563" y="2185685"/>
              <a:ext cx="3338723" cy="74293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Interview</a:t>
              </a:r>
              <a:r>
                <a:rPr lang="en-GB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GB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 with applicant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C28F16-91AB-694B-A886-CC9D6AC6B632}"/>
                </a:ext>
              </a:extLst>
            </p:cNvPr>
            <p:cNvSpPr/>
            <p:nvPr/>
          </p:nvSpPr>
          <p:spPr>
            <a:xfrm>
              <a:off x="1937563" y="3091384"/>
              <a:ext cx="1651457" cy="1262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notes</a:t>
              </a:r>
              <a:r>
                <a:rPr lang="en-GB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(paper)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34E9A8F-F2E0-AD4C-B7F2-7214BA7A96BB}"/>
                </a:ext>
              </a:extLst>
            </p:cNvPr>
            <p:cNvSpPr/>
            <p:nvPr/>
          </p:nvSpPr>
          <p:spPr>
            <a:xfrm>
              <a:off x="1937563" y="4590250"/>
              <a:ext cx="3338723" cy="10377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Data entry</a:t>
              </a:r>
              <a:b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Attach photos to database</a:t>
              </a:r>
            </a:p>
            <a:p>
              <a:r>
                <a:rPr lang="en-GB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  <a: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Type up notes in office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D6A650D-0A5D-EB43-B947-0C4958946ED4}"/>
                </a:ext>
              </a:extLst>
            </p:cNvPr>
            <p:cNvSpPr/>
            <p:nvPr/>
          </p:nvSpPr>
          <p:spPr>
            <a:xfrm>
              <a:off x="5943768" y="3091382"/>
              <a:ext cx="3313115" cy="208345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6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Input data to app + upload</a:t>
              </a:r>
            </a:p>
            <a:p>
              <a:r>
                <a:rPr lang="en-GB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Notes direct to app; GPS auto-generated; photo integration; upload direct to database</a:t>
              </a:r>
            </a:p>
            <a:p>
              <a:r>
                <a:rPr lang="en-GB" sz="1400" i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Results linked to excel output automatically updates when refreshed on QGIS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E8CA96E-82BA-8C43-A6F5-1C159DE70666}"/>
                </a:ext>
              </a:extLst>
            </p:cNvPr>
            <p:cNvSpPr/>
            <p:nvPr/>
          </p:nvSpPr>
          <p:spPr>
            <a:xfrm>
              <a:off x="3739128" y="3091384"/>
              <a:ext cx="1537157" cy="1262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Take photos</a:t>
              </a:r>
              <a:r>
                <a:rPr lang="en-GB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(manual)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49C4C5A-1905-D644-A1B8-C2ED435EA71D}"/>
                </a:ext>
              </a:extLst>
            </p:cNvPr>
            <p:cNvSpPr/>
            <p:nvPr/>
          </p:nvSpPr>
          <p:spPr>
            <a:xfrm>
              <a:off x="4516352" y="2576595"/>
              <a:ext cx="759933" cy="3524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25min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47F5FE-9A79-FF44-B328-FE1C7CC4E556}"/>
                </a:ext>
              </a:extLst>
            </p:cNvPr>
            <p:cNvSpPr/>
            <p:nvPr/>
          </p:nvSpPr>
          <p:spPr>
            <a:xfrm>
              <a:off x="5943769" y="2185685"/>
              <a:ext cx="3338723" cy="742936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GB" sz="1600" b="1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Interview</a:t>
              </a:r>
              <a:r>
                <a:rPr lang="en-GB" sz="16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br>
                <a:rPr lang="en-GB" sz="16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1400" dirty="0">
                  <a:solidFill>
                    <a:schemeClr val="bg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Discussion with applicant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A250707-13F3-4A46-ACC8-20D381759C2F}"/>
                </a:ext>
              </a:extLst>
            </p:cNvPr>
            <p:cNvSpPr/>
            <p:nvPr/>
          </p:nvSpPr>
          <p:spPr>
            <a:xfrm>
              <a:off x="8522559" y="2576595"/>
              <a:ext cx="759933" cy="352447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20min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6D72F4C-6686-2648-A5CD-95AA699339FA}"/>
                </a:ext>
              </a:extLst>
            </p:cNvPr>
            <p:cNvSpPr/>
            <p:nvPr/>
          </p:nvSpPr>
          <p:spPr>
            <a:xfrm>
              <a:off x="7773899" y="4690919"/>
              <a:ext cx="1470883" cy="483919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GB" sz="1400" i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Simultaneous to interview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6E8587D-E79C-3A4E-A8F6-08D68C734D54}"/>
                </a:ext>
              </a:extLst>
            </p:cNvPr>
            <p:cNvSpPr txBox="1"/>
            <p:nvPr/>
          </p:nvSpPr>
          <p:spPr>
            <a:xfrm>
              <a:off x="651541" y="2185685"/>
              <a:ext cx="752067" cy="7140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900"/>
                </a:spcBef>
                <a:buClr>
                  <a:schemeClr val="accent5"/>
                </a:buClr>
                <a:buSzPct val="140000"/>
              </a:pP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Field </a:t>
              </a:r>
              <a:b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work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D4E5169-AFFC-1147-A341-55E440174025}"/>
                </a:ext>
              </a:extLst>
            </p:cNvPr>
            <p:cNvSpPr txBox="1"/>
            <p:nvPr/>
          </p:nvSpPr>
          <p:spPr>
            <a:xfrm>
              <a:off x="651541" y="4594510"/>
              <a:ext cx="897278" cy="714039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  <a:spcBef>
                  <a:spcPts val="900"/>
                </a:spcBef>
                <a:buClr>
                  <a:schemeClr val="accent5"/>
                </a:buClr>
                <a:buSzPct val="140000"/>
              </a:pPr>
              <a:r>
                <a:rPr lang="en-GB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Office work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62B24AF-2604-C344-BC79-27DC87897B7D}"/>
                </a:ext>
              </a:extLst>
            </p:cNvPr>
            <p:cNvSpPr/>
            <p:nvPr/>
          </p:nvSpPr>
          <p:spPr>
            <a:xfrm>
              <a:off x="1937564" y="1516655"/>
              <a:ext cx="3338723" cy="3523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~40min </a:t>
              </a:r>
              <a:r>
                <a:rPr lang="en-GB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applicant farmer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F298EE1-1980-3745-8F85-D233E32D5E6C}"/>
                </a:ext>
              </a:extLst>
            </p:cNvPr>
            <p:cNvCxnSpPr>
              <a:cxnSpLocks/>
            </p:cNvCxnSpPr>
            <p:nvPr/>
          </p:nvCxnSpPr>
          <p:spPr>
            <a:xfrm>
              <a:off x="651541" y="2009093"/>
              <a:ext cx="8814978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72BA3DB-C9AF-9940-801D-9B5A25AC6637}"/>
                </a:ext>
              </a:extLst>
            </p:cNvPr>
            <p:cNvSpPr txBox="1"/>
            <p:nvPr/>
          </p:nvSpPr>
          <p:spPr>
            <a:xfrm>
              <a:off x="1937563" y="1097500"/>
              <a:ext cx="2322348" cy="4110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l">
                <a:lnSpc>
                  <a:spcPct val="110000"/>
                </a:lnSpc>
                <a:spcBef>
                  <a:spcPts val="900"/>
                </a:spcBef>
                <a:buClr>
                  <a:schemeClr val="accent5"/>
                </a:buClr>
                <a:buSzPct val="140000"/>
              </a:pP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Without DC 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190CE05-2D7C-9E42-8728-ABEA4DB00730}"/>
                </a:ext>
              </a:extLst>
            </p:cNvPr>
            <p:cNvSpPr txBox="1"/>
            <p:nvPr/>
          </p:nvSpPr>
          <p:spPr>
            <a:xfrm>
              <a:off x="5987842" y="1097500"/>
              <a:ext cx="2322348" cy="41107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algn="l">
                <a:lnSpc>
                  <a:spcPct val="110000"/>
                </a:lnSpc>
                <a:spcBef>
                  <a:spcPts val="900"/>
                </a:spcBef>
                <a:buClr>
                  <a:schemeClr val="accent5"/>
                </a:buClr>
                <a:buSzPct val="140000"/>
              </a:pPr>
              <a:r>
                <a:rPr lang="en-GB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With DC</a:t>
              </a: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E5DD734-6595-9D43-BB8C-4F20F612553F}"/>
                </a:ext>
              </a:extLst>
            </p:cNvPr>
            <p:cNvSpPr/>
            <p:nvPr/>
          </p:nvSpPr>
          <p:spPr>
            <a:xfrm>
              <a:off x="5938011" y="1516655"/>
              <a:ext cx="3338723" cy="352308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~20min </a:t>
              </a:r>
              <a:r>
                <a:rPr lang="en-GB" sz="16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per applicant farmer</a:t>
              </a:r>
            </a:p>
          </p:txBody>
        </p:sp>
      </p:grpSp>
      <p:sp>
        <p:nvSpPr>
          <p:cNvPr id="94" name="Rectangle 93">
            <a:extLst>
              <a:ext uri="{FF2B5EF4-FFF2-40B4-BE49-F238E27FC236}">
                <a16:creationId xmlns:a16="http://schemas.microsoft.com/office/drawing/2014/main" id="{48C6D8CA-BAAD-4A48-9902-1BFC47498987}"/>
              </a:ext>
            </a:extLst>
          </p:cNvPr>
          <p:cNvSpPr/>
          <p:nvPr/>
        </p:nvSpPr>
        <p:spPr>
          <a:xfrm>
            <a:off x="4524015" y="6401005"/>
            <a:ext cx="759933" cy="35244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15min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20459D5A-D6A8-CA4E-AB63-45758F91F80B}"/>
              </a:ext>
            </a:extLst>
          </p:cNvPr>
          <p:cNvSpPr/>
          <p:nvPr/>
        </p:nvSpPr>
        <p:spPr>
          <a:xfrm>
            <a:off x="2297426" y="5107768"/>
            <a:ext cx="1291736" cy="4839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to interview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3E2E613-1832-A043-9E0D-6E59874A1A7A}"/>
              </a:ext>
            </a:extLst>
          </p:cNvPr>
          <p:cNvSpPr/>
          <p:nvPr/>
        </p:nvSpPr>
        <p:spPr>
          <a:xfrm>
            <a:off x="3984774" y="5107768"/>
            <a:ext cx="1291736" cy="48391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14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Simultaneous to interview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BC10F0-612C-A746-9CAA-82A16B9EED3A}"/>
              </a:ext>
            </a:extLst>
          </p:cNvPr>
          <p:cNvSpPr/>
          <p:nvPr/>
        </p:nvSpPr>
        <p:spPr>
          <a:xfrm>
            <a:off x="880" y="0"/>
            <a:ext cx="2756451" cy="376822"/>
          </a:xfrm>
          <a:prstGeom prst="rect">
            <a:avLst/>
          </a:prstGeom>
          <a:solidFill>
            <a:srgbClr val="15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Component</a:t>
            </a:r>
          </a:p>
        </p:txBody>
      </p:sp>
    </p:spTree>
    <p:extLst>
      <p:ext uri="{BB962C8B-B14F-4D97-AF65-F5344CB8AC3E}">
        <p14:creationId xmlns:p14="http://schemas.microsoft.com/office/powerpoint/2010/main" val="1161611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Object 69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613" y="1787"/>
          <a:ext cx="1785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22" name="think-cell Slide" r:id="rId5" imgW="663" imgH="659" progId="TCLayout.ActiveDocument.1">
                  <p:embed/>
                </p:oleObj>
              </mc:Choice>
              <mc:Fallback>
                <p:oleObj name="think-cell Slide" r:id="rId5" imgW="663" imgH="659" progId="TCLayout.ActiveDocument.1">
                  <p:embed/>
                  <p:pic>
                    <p:nvPicPr>
                      <p:cNvPr id="70" name="Object 69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3" y="1787"/>
                        <a:ext cx="1785" cy="1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Rectangle 107" hidden="1"/>
          <p:cNvSpPr/>
          <p:nvPr>
            <p:custDataLst>
              <p:tags r:id="rId3"/>
            </p:custDataLst>
          </p:nvPr>
        </p:nvSpPr>
        <p:spPr bwMode="auto">
          <a:xfrm>
            <a:off x="826" y="0"/>
            <a:ext cx="178547" cy="17854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GB" sz="1000" b="1" dirty="0">
              <a:solidFill>
                <a:schemeClr val="tx1"/>
              </a:solidFill>
              <a:latin typeface="Axiforma"/>
              <a:cs typeface="Arial"/>
              <a:sym typeface="Axiforma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21DA8971-0AB4-4BB0-943C-CADD105CD90E}"/>
              </a:ext>
            </a:extLst>
          </p:cNvPr>
          <p:cNvSpPr txBox="1">
            <a:spLocks/>
          </p:cNvSpPr>
          <p:nvPr/>
        </p:nvSpPr>
        <p:spPr bwMode="auto">
          <a:xfrm>
            <a:off x="416493" y="609263"/>
            <a:ext cx="8519364" cy="1187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>
            <a:lvl1pPr algn="l" defTabSz="1007943" rtl="0" eaLnBrk="1" latinLnBrk="0" hangingPunct="1">
              <a:lnSpc>
                <a:spcPct val="11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400" b="1" dirty="0">
                <a:solidFill>
                  <a:srgbClr val="008C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created using QGIS have been used in all MGP Steering Technical Committee &amp; SAFPROM Advisory Committee meetings</a:t>
            </a:r>
            <a:endParaRPr lang="en-AU" sz="2400" b="1" dirty="0">
              <a:solidFill>
                <a:srgbClr val="008C4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542E7CF-712D-1349-A477-406EC83EE2BA}"/>
              </a:ext>
            </a:extLst>
          </p:cNvPr>
          <p:cNvSpPr/>
          <p:nvPr/>
        </p:nvSpPr>
        <p:spPr>
          <a:xfrm>
            <a:off x="873297" y="2130552"/>
            <a:ext cx="8842030" cy="4780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Farmer’s GPS Locations &amp; Maps weren’t initially part of the overall project process</a:t>
            </a:r>
          </a:p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defRPr/>
            </a:pP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defRPr/>
            </a:pPr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However the maps proved to address some of the other underlaying issues the MAF team had concerns about, such as: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Display the locations &amp; distribution of farmers who were visited and verified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Showing areas where awareness of the project had been strongest/weakest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Identify farmers using other people’s lands/farms to claim as their own farm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Display and visualize distribution of farmers based on different agricultural sub-sector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eg.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crops, livestock, fisheries) </a:t>
            </a:r>
          </a:p>
          <a:p>
            <a:pPr marL="28575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Show geographical progress of verification work and what areas (villages/districts) have been visited as verifications progressed</a:t>
            </a:r>
          </a:p>
          <a:p>
            <a:pPr marL="285750" lvl="0" indent="-285750">
              <a:lnSpc>
                <a:spcPct val="110000"/>
              </a:lnSpc>
              <a:spcAft>
                <a:spcPts val="600"/>
              </a:spcAft>
              <a:buClr>
                <a:srgbClr val="008C44"/>
              </a:buClr>
              <a:buSzPct val="140000"/>
              <a:buFont typeface="Arial" panose="020B0604020202020204" pitchFamily="34" charset="0"/>
              <a:buChar char="•"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5E8FEA-7DCA-E341-8292-79EF3556B624}"/>
              </a:ext>
            </a:extLst>
          </p:cNvPr>
          <p:cNvSpPr/>
          <p:nvPr/>
        </p:nvSpPr>
        <p:spPr>
          <a:xfrm>
            <a:off x="881" y="0"/>
            <a:ext cx="2416642" cy="376822"/>
          </a:xfrm>
          <a:prstGeom prst="rect">
            <a:avLst/>
          </a:prstGeom>
          <a:solidFill>
            <a:srgbClr val="158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Maps Overview</a:t>
            </a:r>
          </a:p>
        </p:txBody>
      </p:sp>
    </p:spTree>
    <p:extLst>
      <p:ext uri="{BB962C8B-B14F-4D97-AF65-F5344CB8AC3E}">
        <p14:creationId xmlns:p14="http://schemas.microsoft.com/office/powerpoint/2010/main" val="17711982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B2F69A-E8E9-BC40-B755-883E13108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776"/>
            <a:ext cx="10080625" cy="7554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96830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GENDA_SLIDES" val="-"/>
  <p:tag name="THINKCELLPRESENTATIONDONOTDELETE" val="&lt;?xml version=&quot;1.0&quot; encoding=&quot;UTF-16&quot; standalone=&quot;yes&quot;?&gt;&lt;root reqver=&quot;27037&quot;&gt;&lt;version val=&quot;30759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/%Y&lt;/m_strFormatTime&gt;&lt;m_yearfmt&gt;&lt;begin val=&quot;0&quot;/&gt;&lt;end val=&quot;0&quot;/&gt;&lt;/m_yearfmt&gt;&lt;/m_precDefaultDate&gt;&lt;m_precDefaultYear&gt;&lt;m_yearfmt&gt;&lt;begin val=&quot;0&quot;/&gt;&lt;end val=&quot;4&quot;/&gt;&lt;/m_yearfmt&gt;&lt;/m_precDefaultYear&gt;&lt;m_precDefaultQuarter&gt;&lt;m_yearfmt&gt;&lt;begin val=&quot;0&quot;/&gt;&lt;end val=&quot;4&quot;/&gt;&lt;/m_yearfmt&gt;&lt;/m_precDefaultQuarter&gt;&lt;m_precDefaultMonth&gt;&lt;m_yearfmt&gt;&lt;begin val=&quot;0&quot;/&gt;&lt;end val=&quot;4&quot;/&gt;&lt;/m_yearfmt&gt;&lt;/m_precDefaultMonth&gt;&lt;m_precDefaultWeek&gt;&lt;m_yearfmt&gt;&lt;begin val=&quot;0&quot;/&gt;&lt;end val=&quot;4&quot;/&gt;&lt;/m_yearfmt&gt;&lt;/m_precDefaultWeek&gt;&lt;m_precDefaultDay&gt;&lt;m_yearfmt&gt;&lt;begin val=&quot;0&quot;/&gt;&lt;end val=&quot;4&quot;/&gt;&lt;/m_yearfmt&gt;&lt;/m_precDefaultDay&gt;&lt;m_mruColor&gt;&lt;m_vecMRU length=&quot;16&quot;&gt;&lt;elem m_fUsage=&quot;3.52815596014494481381E+00&quot;&gt;&lt;m_msothmcolidx val=&quot;0&quot;/&gt;&lt;m_rgb r=&quot;FD&quot; g=&quot;C0&quot; b=&quot;00&quot;/&gt;&lt;/elem&gt;&lt;elem m_fUsage=&quot;2.61934153357380283822E+00&quot;&gt;&lt;m_msothmcolidx val=&quot;0&quot;/&gt;&lt;m_rgb r=&quot;B7&quot; g=&quot;00&quot; b=&quot;39&quot;/&gt;&lt;/elem&gt;&lt;elem m_fUsage=&quot;1.01768457097566522584E+00&quot;&gt;&lt;m_msothmcolidx val=&quot;0&quot;/&gt;&lt;m_rgb r=&quot;91&quot; g=&quot;D0&quot; b=&quot;51&quot;/&gt;&lt;/elem&gt;&lt;elem m_fUsage=&quot;9.44918572671000100982E-01&quot;&gt;&lt;m_msothmcolidx val=&quot;0&quot;/&gt;&lt;m_rgb r=&quot;B1&quot; g=&quot;D9&quot; b=&quot;AE&quot;/&gt;&lt;/elem&gt;&lt;elem m_fUsage=&quot;4.30467210000000155556E-01&quot;&gt;&lt;m_msothmcolidx val=&quot;0&quot;/&gt;&lt;m_rgb r=&quot;DD&quot; g=&quot;BD&quot; b=&quot;BC&quot;/&gt;&lt;/elem&gt;&lt;elem m_fUsage=&quot;3.87420489000000145552E-01&quot;&gt;&lt;m_msothmcolidx val=&quot;0&quot;/&gt;&lt;m_rgb r=&quot;A9&quot; g=&quot;B6&quot; b=&quot;DB&quot;/&gt;&lt;/elem&gt;&lt;elem m_fUsage=&quot;2.54186582832900132001E-01&quot;&gt;&lt;m_msothmcolidx val=&quot;0&quot;/&gt;&lt;m_rgb r=&quot;94&quot; g=&quot;B8&quot; b=&quot;93&quot;/&gt;&lt;/elem&gt;&lt;elem m_fUsage=&quot;2.28767924549610118801E-01&quot;&gt;&lt;m_msothmcolidx val=&quot;0&quot;/&gt;&lt;m_rgb r=&quot;80&quot; g=&quot;5E&quot; b=&quot;29&quot;/&gt;&lt;/elem&gt;&lt;elem m_fUsage=&quot;1.85302018885184188735E-01&quot;&gt;&lt;m_msothmcolidx val=&quot;0&quot;/&gt;&lt;m_rgb r=&quot;55&quot; g=&quot;8B&quot; b=&quot;AE&quot;/&gt;&lt;/elem&gt;&lt;elem m_fUsage=&quot;1.66771816996665767086E-01&quot;&gt;&lt;m_msothmcolidx val=&quot;0&quot;/&gt;&lt;m_rgb r=&quot;00&quot; g=&quot;49&quot; b=&quot;7A&quot;/&gt;&lt;/elem&gt;&lt;elem m_fUsage=&quot;1.50094635296999207030E-01&quot;&gt;&lt;m_msothmcolidx val=&quot;0&quot;/&gt;&lt;m_rgb r=&quot;22&quot; g=&quot;52&quot; b=&quot;8F&quot;/&gt;&lt;/elem&gt;&lt;elem m_fUsage=&quot;8.18133972126654784862E-02&quot;&gt;&lt;m_msothmcolidx val=&quot;0&quot;/&gt;&lt;m_rgb r=&quot;00&quot; g=&quot;8D&quot; b=&quot;43&quot;/&gt;&lt;/elem&gt;&lt;elem m_fUsage=&quot;5.07528786056416392376E-04&quot;&gt;&lt;m_msothmcolidx val=&quot;0&quot;/&gt;&lt;m_rgb r=&quot;7B&quot; g=&quot;DB&quot; b=&quot;E7&quot;/&gt;&lt;/elem&gt;&lt;elem m_fUsage=&quot;4.56775907450774763981E-04&quot;&gt;&lt;m_msothmcolidx val=&quot;0&quot;/&gt;&lt;m_rgb r=&quot;D3&quot; g=&quot;F3&quot; b=&quot;F7&quot;/&gt;&lt;/elem&gt;&lt;elem m_fUsage=&quot;4.11098316705697298425E-04&quot;&gt;&lt;m_msothmcolidx val=&quot;0&quot;/&gt;&lt;m_rgb r=&quot;9D&quot; g=&quot;E4&quot; b=&quot;EE&quot;/&gt;&lt;/elem&gt;&lt;elem m_fUsage=&quot;3.69988485035127590266E-04&quot;&gt;&lt;m_msothmcolidx val=&quot;0&quot;/&gt;&lt;m_rgb r=&quot;76&quot; g=&quot;D9&quot; b=&quot;E7&quot;/&gt;&lt;/elem&gt;&lt;/m_vecMRU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i1_8twBjIqcuCHVuh2zZ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YzFiQhWJlXykvufWFj4o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jY_o3FMOtCA_JM2PpaBJ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ARRpL7eBH7y9SyfUlfd3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sN5dvPssefIPlsdXoZQO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kXjYqOHh9koEfLfnt4QUg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gw7jfF0OsfLoLDpEcjEA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b2b6CdQUtHUQEJOJnbEQ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uRf1zygDZDGdTJRaGQ7H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CuXm5PIVhnyIasajd_9f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XLIJBzfta0RrQYiPyvFO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gXjCy2bf8HVlJag.1CQ8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9vzrkDvQVWn3D4fk8XeF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icw37caU.BsplKj9xEUw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icw37caU.BsplKj9xEU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nwhvXxrJbNDJKFxSfprF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icw37caU.BsplKj9xEU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4gxJ5PYr3vpSWe.7jifn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Licw37caU.BsplKj9xEU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vdipE79aQYjhplJ7SHuo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yxLZtrQQk22XEY64EZ5n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elivery Associates v1.0">
  <a:themeElements>
    <a:clrScheme name="Delivery Assocites v1.0">
      <a:dk1>
        <a:srgbClr val="26323E"/>
      </a:dk1>
      <a:lt1>
        <a:srgbClr val="FFFFFF"/>
      </a:lt1>
      <a:dk2>
        <a:srgbClr val="26323E"/>
      </a:dk2>
      <a:lt2>
        <a:srgbClr val="FFFFFF"/>
      </a:lt2>
      <a:accent1>
        <a:srgbClr val="D3D6D8"/>
      </a:accent1>
      <a:accent2>
        <a:srgbClr val="A8ADB2"/>
      </a:accent2>
      <a:accent3>
        <a:srgbClr val="505A65"/>
      </a:accent3>
      <a:accent4>
        <a:srgbClr val="26323E"/>
      </a:accent4>
      <a:accent5>
        <a:srgbClr val="26C0D4"/>
      </a:accent5>
      <a:accent6>
        <a:srgbClr val="FEE900"/>
      </a:accent6>
      <a:hlink>
        <a:srgbClr val="26C0D4"/>
      </a:hlink>
      <a:folHlink>
        <a:srgbClr val="A8ADB2"/>
      </a:folHlink>
    </a:clrScheme>
    <a:fontScheme name="Benutzerdefiniert 3">
      <a:majorFont>
        <a:latin typeface="Axiforma ExtraBold"/>
        <a:ea typeface="Helvetica Light"/>
        <a:cs typeface="Helvetica Light"/>
      </a:majorFont>
      <a:minorFont>
        <a:latin typeface="Axiforma"/>
        <a:ea typeface="Helvetica Light"/>
        <a:cs typeface="Helvetica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0" tIns="0" rIns="0" bIns="0" rtlCol="0">
        <a:spAutoFit/>
      </a:bodyPr>
      <a:lstStyle>
        <a:defPPr marL="152400" indent="-152400" algn="l">
          <a:lnSpc>
            <a:spcPct val="110000"/>
          </a:lnSpc>
          <a:spcBef>
            <a:spcPts val="900"/>
          </a:spcBef>
          <a:buClr>
            <a:schemeClr val="accent5"/>
          </a:buClr>
          <a:buSzPct val="140000"/>
          <a:buFont typeface="Arial" panose="020B0604020202020204" pitchFamily="34" charset="0"/>
          <a:buChar char="•"/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ne-slide summary on local market survey datapptx" id="{9462F9A2-13A8-764A-BBB8-72EFD43DAE92}" vid="{4A912AD2-4CC7-D047-BD2F-DF0CA9477DE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Delivery Associates v1</Template>
  <TotalTime>18640</TotalTime>
  <Words>738</Words>
  <Application>Microsoft Macintosh PowerPoint</Application>
  <PresentationFormat>Custom</PresentationFormat>
  <Paragraphs>96</Paragraphs>
  <Slides>13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Axiforma</vt:lpstr>
      <vt:lpstr>Axiforma ExtraBold</vt:lpstr>
      <vt:lpstr>Calibri</vt:lpstr>
      <vt:lpstr>Symbol</vt:lpstr>
      <vt:lpstr>Delivery Associates v1.0</vt:lpstr>
      <vt:lpstr>think-cell Slide</vt:lpstr>
      <vt:lpstr>GIS often branches into many different sectors</vt:lpstr>
      <vt:lpstr>…but there is value in coming together from time to time to learn from each other</vt:lpstr>
      <vt:lpstr>In comparison to recent Q1s, taro exports are solid</vt:lpstr>
      <vt:lpstr>PowerPoint Presentation</vt:lpstr>
      <vt:lpstr>PowerPoint Presentation</vt:lpstr>
      <vt:lpstr>Digital Component allowed for faster data collection (saved the ministry time and resources)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Sector data update  [30] July 2020</dc:title>
  <dc:subject/>
  <dc:creator>Josh Wright</dc:creator>
  <cp:keywords/>
  <dc:description/>
  <cp:lastModifiedBy>To'oa Brown</cp:lastModifiedBy>
  <cp:revision>208</cp:revision>
  <cp:lastPrinted>2017-12-09T23:40:49Z</cp:lastPrinted>
  <dcterms:created xsi:type="dcterms:W3CDTF">2020-07-21T11:10:06Z</dcterms:created>
  <dcterms:modified xsi:type="dcterms:W3CDTF">2020-11-19T04:50:18Z</dcterms:modified>
  <cp:category/>
</cp:coreProperties>
</file>