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verage"/>
      <p:regular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swald-regular.fntdata"/><Relationship Id="rId6" Type="http://schemas.openxmlformats.org/officeDocument/2006/relationships/slide" Target="slides/slide1.xml"/><Relationship Id="rId18"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80f9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80f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c6cec55ef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c6cec55e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23dbc471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23dbc471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c632f909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c632f909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23dbc4718_0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23dbc471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c11847ba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c11847ba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b082698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b082698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23dbc47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23dbc47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c94909d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c94909d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c6cec55e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c6cec55e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23dbc471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23dbc471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c11847ba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c11847ba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0" y="96750"/>
            <a:ext cx="9143999" cy="4897624"/>
          </a:xfrm>
          <a:prstGeom prst="rect">
            <a:avLst/>
          </a:prstGeom>
          <a:noFill/>
          <a:ln>
            <a:noFill/>
          </a:ln>
        </p:spPr>
      </p:pic>
      <p:sp>
        <p:nvSpPr>
          <p:cNvPr id="60" name="Google Shape;60;p13"/>
          <p:cNvSpPr txBox="1"/>
          <p:nvPr>
            <p:ph type="ctrTitle"/>
          </p:nvPr>
        </p:nvSpPr>
        <p:spPr>
          <a:xfrm>
            <a:off x="542258" y="2249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Future, W</a:t>
            </a:r>
            <a:r>
              <a:rPr lang="en"/>
              <a:t>here to for GIS for Samoa?</a:t>
            </a:r>
            <a:endParaRPr/>
          </a:p>
        </p:txBody>
      </p:sp>
      <p:sp>
        <p:nvSpPr>
          <p:cNvPr id="61" name="Google Shape;61;p13"/>
          <p:cNvSpPr txBox="1"/>
          <p:nvPr>
            <p:ph idx="1" type="subTitle"/>
          </p:nvPr>
        </p:nvSpPr>
        <p:spPr>
          <a:xfrm>
            <a:off x="542250" y="203562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November</a:t>
            </a:r>
            <a:r>
              <a:rPr lang="en"/>
              <a:t> 20th,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749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Better S</a:t>
            </a:r>
            <a:r>
              <a:rPr lang="en"/>
              <a:t>patial</a:t>
            </a:r>
            <a:r>
              <a:rPr lang="en"/>
              <a:t> Data/Intelligence for improve decision making</a:t>
            </a:r>
            <a:endParaRPr/>
          </a:p>
          <a:p>
            <a:pPr indent="0" lvl="0" marL="0" rtl="0" algn="l">
              <a:spcBef>
                <a:spcPts val="0"/>
              </a:spcBef>
              <a:spcAft>
                <a:spcPts val="0"/>
              </a:spcAft>
              <a:buNone/>
            </a:pPr>
            <a:r>
              <a:t/>
            </a:r>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Save time/money/resources</a:t>
            </a:r>
            <a:endParaRPr/>
          </a:p>
          <a:p>
            <a:pPr indent="-342900" lvl="0" marL="457200" rtl="0" algn="l">
              <a:spcBef>
                <a:spcPts val="0"/>
              </a:spcBef>
              <a:spcAft>
                <a:spcPts val="0"/>
              </a:spcAft>
              <a:buSzPts val="1800"/>
              <a:buChar char="●"/>
            </a:pPr>
            <a:r>
              <a:rPr lang="en"/>
              <a:t>Maximize use of Samoa’s Natural and Man Made Resources</a:t>
            </a:r>
            <a:endParaRPr/>
          </a:p>
          <a:p>
            <a:pPr indent="-342900" lvl="0" marL="457200" rtl="0" algn="l">
              <a:spcBef>
                <a:spcPts val="0"/>
              </a:spcBef>
              <a:spcAft>
                <a:spcPts val="0"/>
              </a:spcAft>
              <a:buSzPts val="1800"/>
              <a:buChar char="●"/>
            </a:pPr>
            <a:r>
              <a:rPr lang="en"/>
              <a:t>Sustainable</a:t>
            </a:r>
            <a:r>
              <a:rPr lang="en"/>
              <a:t> development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6" name="Google Shape;126;p23"/>
          <p:cNvPicPr preferRelativeResize="0"/>
          <p:nvPr/>
        </p:nvPicPr>
        <p:blipFill>
          <a:blip r:embed="rId3">
            <a:alphaModFix/>
          </a:blip>
          <a:stretch>
            <a:fillRect/>
          </a:stretch>
        </p:blipFill>
        <p:spPr>
          <a:xfrm>
            <a:off x="18438" y="129488"/>
            <a:ext cx="9107123" cy="4884524"/>
          </a:xfrm>
          <a:prstGeom prst="rect">
            <a:avLst/>
          </a:prstGeom>
          <a:noFill/>
          <a:ln>
            <a:noFill/>
          </a:ln>
        </p:spPr>
      </p:pic>
      <p:sp>
        <p:nvSpPr>
          <p:cNvPr id="127" name="Google Shape;127;p23"/>
          <p:cNvSpPr txBox="1"/>
          <p:nvPr>
            <p:ph type="title"/>
          </p:nvPr>
        </p:nvSpPr>
        <p:spPr>
          <a:xfrm>
            <a:off x="1870350" y="572400"/>
            <a:ext cx="5175600" cy="91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End</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251050" y="32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Recap</a:t>
            </a:r>
            <a:endParaRPr/>
          </a:p>
        </p:txBody>
      </p:sp>
      <p:sp>
        <p:nvSpPr>
          <p:cNvPr id="133" name="Google Shape;133;p24"/>
          <p:cNvSpPr txBox="1"/>
          <p:nvPr>
            <p:ph idx="1" type="body"/>
          </p:nvPr>
        </p:nvSpPr>
        <p:spPr>
          <a:xfrm>
            <a:off x="251050" y="897725"/>
            <a:ext cx="8677200" cy="4160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Solid trend</a:t>
            </a:r>
            <a:r>
              <a:rPr lang="en" sz="1600"/>
              <a:t> of utilization of GIS for significant projects for Samoa</a:t>
            </a:r>
            <a:endParaRPr sz="1600"/>
          </a:p>
          <a:p>
            <a:pPr indent="-330200" lvl="0" marL="457200" rtl="0" algn="l">
              <a:spcBef>
                <a:spcPts val="0"/>
              </a:spcBef>
              <a:spcAft>
                <a:spcPts val="0"/>
              </a:spcAft>
              <a:buSzPts val="1600"/>
              <a:buChar char="●"/>
            </a:pPr>
            <a:r>
              <a:rPr lang="en" sz="1600"/>
              <a:t>Almost every National, Regional and International project has a significant GIS component. </a:t>
            </a:r>
            <a:endParaRPr sz="1600"/>
          </a:p>
          <a:p>
            <a:pPr indent="-330200" lvl="0" marL="457200" rtl="0" algn="l">
              <a:spcBef>
                <a:spcPts val="0"/>
              </a:spcBef>
              <a:spcAft>
                <a:spcPts val="0"/>
              </a:spcAft>
              <a:buSzPts val="1600"/>
              <a:buChar char="●"/>
            </a:pPr>
            <a:r>
              <a:rPr lang="en" sz="1600"/>
              <a:t>Geospatial information is multidisciplinary and multidimensional, therefore multiple sectors have interest in accessing the same geospatial information. </a:t>
            </a:r>
            <a:endParaRPr sz="1600"/>
          </a:p>
          <a:p>
            <a:pPr indent="-330200" lvl="0" marL="457200" rtl="0" algn="l">
              <a:spcBef>
                <a:spcPts val="0"/>
              </a:spcBef>
              <a:spcAft>
                <a:spcPts val="0"/>
              </a:spcAft>
              <a:buSzPts val="1600"/>
              <a:buChar char="●"/>
            </a:pPr>
            <a:r>
              <a:rPr lang="en" sz="1600"/>
              <a:t>SIA Act requires the prioritization of GIS development</a:t>
            </a:r>
            <a:endParaRPr sz="1600"/>
          </a:p>
          <a:p>
            <a:pPr indent="-330200" lvl="0" marL="457200" rtl="0" algn="l">
              <a:spcBef>
                <a:spcPts val="0"/>
              </a:spcBef>
              <a:spcAft>
                <a:spcPts val="0"/>
              </a:spcAft>
              <a:buSzPts val="1600"/>
              <a:buChar char="●"/>
            </a:pPr>
            <a:r>
              <a:rPr lang="en" sz="1600"/>
              <a:t>An effective GIS User Group is dependent on the decision makers’ commitment to collaborate and implement the SIA Act.</a:t>
            </a:r>
            <a:endParaRPr sz="1600"/>
          </a:p>
          <a:p>
            <a:pPr indent="-330200" lvl="0" marL="457200" rtl="0" algn="l">
              <a:spcBef>
                <a:spcPts val="0"/>
              </a:spcBef>
              <a:spcAft>
                <a:spcPts val="0"/>
              </a:spcAft>
              <a:buSzPts val="1600"/>
              <a:buChar char="●"/>
            </a:pPr>
            <a:r>
              <a:rPr lang="en" sz="1600"/>
              <a:t>Organisation benefits are numerous but one of the significant benefits is the continuity of projects irrespective of HR</a:t>
            </a:r>
            <a:r>
              <a:rPr lang="en" sz="1600"/>
              <a:t> dynam</a:t>
            </a:r>
            <a:r>
              <a:rPr lang="en" sz="1600"/>
              <a:t>ics. E.g staff turnover </a:t>
            </a:r>
            <a:endParaRPr sz="1600"/>
          </a:p>
          <a:p>
            <a:pPr indent="-323850" lvl="0" marL="457200" rtl="0" algn="l">
              <a:spcBef>
                <a:spcPts val="0"/>
              </a:spcBef>
              <a:spcAft>
                <a:spcPts val="0"/>
              </a:spcAft>
              <a:buSzPts val="1500"/>
              <a:buChar char="●"/>
            </a:pPr>
            <a:r>
              <a:rPr lang="en" sz="1600"/>
              <a:t>GIS can help bolster Samoa’s Climate Change Resilience and Disaster Management logistics.</a:t>
            </a:r>
            <a:endParaRPr sz="1600"/>
          </a:p>
          <a:p>
            <a:pPr indent="-330200" lvl="0" marL="457200" rtl="0" algn="l">
              <a:spcBef>
                <a:spcPts val="0"/>
              </a:spcBef>
              <a:spcAft>
                <a:spcPts val="0"/>
              </a:spcAft>
              <a:buSzPts val="1600"/>
              <a:buChar char="●"/>
            </a:pPr>
            <a:r>
              <a:rPr lang="en" sz="1600"/>
              <a:t>CS Lewis once said, the task of modern educators is not to cut down jungles but to irrigate deserts.  With Samoa’s marginal pool of resources, GIS allows us to better plan, innovate and optimize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Improve Spatial Data Data Management </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SzPts val="1800"/>
              <a:buChar char="●"/>
            </a:pPr>
            <a:r>
              <a:rPr lang="en"/>
              <a:t>Connect stakeholders/GIS practitioners to foster collaborative work through a Samoa GIS User Group</a:t>
            </a:r>
            <a:endParaRPr/>
          </a:p>
          <a:p>
            <a:pPr indent="-342900" lvl="0" marL="457200" marR="0" rtl="0" algn="l">
              <a:lnSpc>
                <a:spcPct val="115000"/>
              </a:lnSpc>
              <a:spcBef>
                <a:spcPts val="0"/>
              </a:spcBef>
              <a:spcAft>
                <a:spcPts val="0"/>
              </a:spcAft>
              <a:buSzPts val="1800"/>
              <a:buChar char="●"/>
            </a:pPr>
            <a:r>
              <a:rPr lang="en"/>
              <a:t>Need to do a stocktake of existing Spatial data repositories to increase awareness of available Spatial data in Samoa</a:t>
            </a:r>
            <a:endParaRPr/>
          </a:p>
          <a:p>
            <a:pPr indent="-342900" lvl="0" marL="457200" marR="0" rtl="0" algn="l">
              <a:lnSpc>
                <a:spcPct val="115000"/>
              </a:lnSpc>
              <a:spcBef>
                <a:spcPts val="0"/>
              </a:spcBef>
              <a:spcAft>
                <a:spcPts val="0"/>
              </a:spcAft>
              <a:buSzPts val="1800"/>
              <a:buChar char="●"/>
            </a:pPr>
            <a:r>
              <a:rPr lang="en"/>
              <a:t>Adoption a standards for Spatial data for example a coordinate system for Spatial data capture</a:t>
            </a:r>
            <a:endParaRPr/>
          </a:p>
          <a:p>
            <a:pPr indent="-342900" lvl="0" marL="457200" rtl="0" algn="l">
              <a:spcBef>
                <a:spcPts val="0"/>
              </a:spcBef>
              <a:spcAft>
                <a:spcPts val="0"/>
              </a:spcAft>
              <a:buSzPts val="1800"/>
              <a:buChar char="●"/>
            </a:pPr>
            <a:r>
              <a:rPr lang="en"/>
              <a:t>1st Open Source approach to Spatial technology/standards not only for reducing cost but also for interoperability e.g OGC standard for sharing of Spatial data via internet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a:t>
            </a:r>
            <a:r>
              <a:rPr lang="en"/>
              <a:t> a National Spatial Data Infrastructure</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Framework for GIS Policy, People,Tools to enhance Spatial Data Management</a:t>
            </a:r>
            <a:endParaRPr/>
          </a:p>
          <a:p>
            <a:pPr indent="-342900" lvl="0" marL="457200" rtl="0" algn="l">
              <a:spcBef>
                <a:spcPts val="0"/>
              </a:spcBef>
              <a:spcAft>
                <a:spcPts val="0"/>
              </a:spcAft>
              <a:buSzPts val="1800"/>
              <a:buChar char="●"/>
            </a:pPr>
            <a:r>
              <a:rPr lang="en"/>
              <a:t>Bible for GIS </a:t>
            </a:r>
            <a:r>
              <a:rPr lang="en"/>
              <a:t>Practitioners in Samoa as well as any visiting GIS Specialist</a:t>
            </a:r>
            <a:endParaRPr/>
          </a:p>
          <a:p>
            <a:pPr indent="-342900" lvl="0" marL="457200" rtl="0" algn="l">
              <a:spcBef>
                <a:spcPts val="0"/>
              </a:spcBef>
              <a:spcAft>
                <a:spcPts val="0"/>
              </a:spcAft>
              <a:buSzPts val="1800"/>
              <a:buChar char="●"/>
            </a:pPr>
            <a:r>
              <a:rPr lang="en"/>
              <a:t>Foundation for new technology which relies on spatial infrastructures such as IOT, Drone Delivery and Driverless cars for future economy</a:t>
            </a:r>
            <a:r>
              <a:rPr lang="en"/>
              <a:t> </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Apply GIS Nationally/</a:t>
            </a:r>
            <a:r>
              <a:rPr lang="en"/>
              <a:t>Sectors</a:t>
            </a:r>
            <a:r>
              <a:rPr lang="en"/>
              <a:t> - Growth Areas</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u="sng">
                <a:solidFill>
                  <a:schemeClr val="hlink"/>
                </a:solidFill>
                <a:hlinkClick action="ppaction://hlinksldjump" r:id="rId3"/>
              </a:rPr>
              <a:t>Public Access to Samoa Street Addressing</a:t>
            </a:r>
            <a:endParaRPr/>
          </a:p>
          <a:p>
            <a:pPr indent="-342900" lvl="0" marL="457200" rtl="0" algn="l">
              <a:spcBef>
                <a:spcPts val="0"/>
              </a:spcBef>
              <a:spcAft>
                <a:spcPts val="0"/>
              </a:spcAft>
              <a:buSzPts val="1800"/>
              <a:buChar char="●"/>
            </a:pPr>
            <a:r>
              <a:rPr lang="en" u="sng">
                <a:solidFill>
                  <a:schemeClr val="hlink"/>
                </a:solidFill>
                <a:hlinkClick action="ppaction://hlinksldjump" r:id="rId4"/>
              </a:rPr>
              <a:t>Emergency Response GIS Application (Fire,Police,Ambulance)</a:t>
            </a:r>
            <a:endParaRPr/>
          </a:p>
          <a:p>
            <a:pPr indent="-342900" lvl="0" marL="457200" rtl="0" algn="l">
              <a:spcBef>
                <a:spcPts val="0"/>
              </a:spcBef>
              <a:spcAft>
                <a:spcPts val="0"/>
              </a:spcAft>
              <a:buSzPts val="1800"/>
              <a:buChar char="●"/>
            </a:pPr>
            <a:r>
              <a:rPr lang="en"/>
              <a:t>NEOC GIS Application for </a:t>
            </a:r>
            <a:r>
              <a:rPr lang="en"/>
              <a:t>Disaster Response/Relief </a:t>
            </a:r>
            <a:r>
              <a:rPr lang="en"/>
              <a:t> </a:t>
            </a:r>
            <a:endParaRPr/>
          </a:p>
          <a:p>
            <a:pPr indent="-342900" lvl="0" marL="457200" rtl="0" algn="l">
              <a:spcBef>
                <a:spcPts val="0"/>
              </a:spcBef>
              <a:spcAft>
                <a:spcPts val="0"/>
              </a:spcAft>
              <a:buSzPts val="1800"/>
              <a:buChar char="●"/>
            </a:pPr>
            <a:r>
              <a:rPr lang="en"/>
              <a:t>Utility Asset Management Application</a:t>
            </a:r>
            <a:endParaRPr/>
          </a:p>
          <a:p>
            <a:pPr indent="-342900" lvl="0" marL="457200" rtl="0" algn="l">
              <a:spcBef>
                <a:spcPts val="0"/>
              </a:spcBef>
              <a:spcAft>
                <a:spcPts val="0"/>
              </a:spcAft>
              <a:buSzPts val="1800"/>
              <a:buChar char="●"/>
            </a:pPr>
            <a:r>
              <a:rPr lang="en"/>
              <a:t>Natural resource </a:t>
            </a:r>
            <a:r>
              <a:rPr lang="en"/>
              <a:t>management</a:t>
            </a:r>
            <a:endParaRPr/>
          </a:p>
          <a:p>
            <a:pPr indent="-342900" lvl="0" marL="457200" rtl="0" algn="l">
              <a:spcBef>
                <a:spcPts val="0"/>
              </a:spcBef>
              <a:spcAft>
                <a:spcPts val="0"/>
              </a:spcAft>
              <a:buSzPts val="1800"/>
              <a:buChar char="●"/>
            </a:pPr>
            <a:r>
              <a:rPr lang="en"/>
              <a:t>Conservation, terrestrial and marine</a:t>
            </a:r>
            <a:endParaRPr/>
          </a:p>
          <a:p>
            <a:pPr indent="-342900" lvl="0" marL="457200" rtl="0" algn="l">
              <a:spcBef>
                <a:spcPts val="0"/>
              </a:spcBef>
              <a:spcAft>
                <a:spcPts val="0"/>
              </a:spcAft>
              <a:buSzPts val="1800"/>
              <a:buChar char="●"/>
            </a:pPr>
            <a:r>
              <a:rPr lang="en"/>
              <a:t>Management and monitoring of epidemics such as Measles and Covid</a:t>
            </a:r>
            <a:endParaRPr/>
          </a:p>
          <a:p>
            <a:pPr indent="-342900" lvl="0" marL="457200" rtl="0" algn="l">
              <a:spcBef>
                <a:spcPts val="0"/>
              </a:spcBef>
              <a:spcAft>
                <a:spcPts val="0"/>
              </a:spcAft>
              <a:buSzPts val="1800"/>
              <a:buChar char="●"/>
            </a:pPr>
            <a:r>
              <a:rPr lang="en"/>
              <a:t>Online shopping- connecting vendors with clients</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84250" y="170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a:t>
            </a:r>
            <a:r>
              <a:rPr lang="en"/>
              <a:t>Street Names</a:t>
            </a:r>
            <a:r>
              <a:rPr lang="en"/>
              <a:t> on Open Street Map for Public Access</a:t>
            </a:r>
            <a:endParaRPr/>
          </a:p>
        </p:txBody>
      </p:sp>
      <p:pic>
        <p:nvPicPr>
          <p:cNvPr id="85" name="Google Shape;85;p17"/>
          <p:cNvPicPr preferRelativeResize="0"/>
          <p:nvPr/>
        </p:nvPicPr>
        <p:blipFill rotWithShape="1">
          <a:blip r:embed="rId3">
            <a:alphaModFix/>
          </a:blip>
          <a:srcRect b="0" l="0" r="6829" t="0"/>
          <a:stretch/>
        </p:blipFill>
        <p:spPr>
          <a:xfrm>
            <a:off x="811150" y="987575"/>
            <a:ext cx="6920224" cy="4084424"/>
          </a:xfrm>
          <a:prstGeom prst="rect">
            <a:avLst/>
          </a:prstGeom>
          <a:noFill/>
          <a:ln>
            <a:noFill/>
          </a:ln>
        </p:spPr>
      </p:pic>
      <p:pic>
        <p:nvPicPr>
          <p:cNvPr id="86" name="Google Shape;86;p17"/>
          <p:cNvPicPr preferRelativeResize="0"/>
          <p:nvPr/>
        </p:nvPicPr>
        <p:blipFill>
          <a:blip r:embed="rId4">
            <a:alphaModFix/>
          </a:blip>
          <a:stretch>
            <a:fillRect/>
          </a:stretch>
        </p:blipFill>
        <p:spPr>
          <a:xfrm>
            <a:off x="7440550" y="967425"/>
            <a:ext cx="6758974" cy="4124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6"/>
                                        </p:tgtEl>
                                      </p:cBhvr>
                                    </p:animEffect>
                                    <p:set>
                                      <p:cBhvr>
                                        <p:cTn dur="1" fill="hold">
                                          <p:stCondLst>
                                            <p:cond delay="1000"/>
                                          </p:stCondLst>
                                        </p:cTn>
                                        <p:tgtEl>
                                          <p:spTgt spid="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40300" y="960161"/>
            <a:ext cx="9144000" cy="4126128"/>
          </a:xfrm>
          <a:prstGeom prst="rect">
            <a:avLst/>
          </a:prstGeom>
          <a:noFill/>
          <a:ln>
            <a:noFill/>
          </a:ln>
        </p:spPr>
      </p:pic>
      <p:sp>
        <p:nvSpPr>
          <p:cNvPr id="98" name="Google Shape;98;p19"/>
          <p:cNvSpPr txBox="1"/>
          <p:nvPr>
            <p:ph type="title"/>
          </p:nvPr>
        </p:nvSpPr>
        <p:spPr>
          <a:xfrm>
            <a:off x="352000" y="741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Example GIS Application for Emergency Response</a:t>
            </a:r>
            <a:endParaRPr/>
          </a:p>
        </p:txBody>
      </p:sp>
      <p:pic>
        <p:nvPicPr>
          <p:cNvPr id="99" name="Google Shape;99;p19"/>
          <p:cNvPicPr preferRelativeResize="0"/>
          <p:nvPr/>
        </p:nvPicPr>
        <p:blipFill>
          <a:blip r:embed="rId4">
            <a:alphaModFix/>
          </a:blip>
          <a:stretch>
            <a:fillRect/>
          </a:stretch>
        </p:blipFill>
        <p:spPr>
          <a:xfrm>
            <a:off x="40300" y="963650"/>
            <a:ext cx="9103700" cy="4119151"/>
          </a:xfrm>
          <a:prstGeom prst="rect">
            <a:avLst/>
          </a:prstGeom>
          <a:noFill/>
          <a:ln>
            <a:noFill/>
          </a:ln>
        </p:spPr>
      </p:pic>
      <p:pic>
        <p:nvPicPr>
          <p:cNvPr id="100" name="Google Shape;100;p19"/>
          <p:cNvPicPr preferRelativeResize="0"/>
          <p:nvPr/>
        </p:nvPicPr>
        <p:blipFill>
          <a:blip r:embed="rId5">
            <a:alphaModFix/>
          </a:blip>
          <a:stretch>
            <a:fillRect/>
          </a:stretch>
        </p:blipFill>
        <p:spPr>
          <a:xfrm>
            <a:off x="40300" y="977850"/>
            <a:ext cx="9103698" cy="4072722"/>
          </a:xfrm>
          <a:prstGeom prst="rect">
            <a:avLst/>
          </a:prstGeom>
          <a:noFill/>
          <a:ln>
            <a:noFill/>
          </a:ln>
        </p:spPr>
      </p:pic>
      <p:pic>
        <p:nvPicPr>
          <p:cNvPr id="101" name="Google Shape;101;p19"/>
          <p:cNvPicPr preferRelativeResize="0"/>
          <p:nvPr/>
        </p:nvPicPr>
        <p:blipFill>
          <a:blip r:embed="rId6">
            <a:alphaModFix/>
          </a:blip>
          <a:stretch>
            <a:fillRect/>
          </a:stretch>
        </p:blipFill>
        <p:spPr>
          <a:xfrm>
            <a:off x="40300" y="976780"/>
            <a:ext cx="9143998" cy="40928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1"/>
                                        </p:tgtEl>
                                      </p:cBhvr>
                                    </p:animEffect>
                                    <p:set>
                                      <p:cBhvr>
                                        <p:cTn dur="1" fill="hold">
                                          <p:stCondLst>
                                            <p:cond delay="1000"/>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0"/>
                                        </p:tgtEl>
                                      </p:cBhvr>
                                    </p:animEffect>
                                    <p:set>
                                      <p:cBhvr>
                                        <p:cTn dur="1" fill="hold">
                                          <p:stCondLst>
                                            <p:cond delay="1000"/>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9"/>
                                        </p:tgtEl>
                                      </p:cBhvr>
                                    </p:animEffect>
                                    <p:set>
                                      <p:cBhvr>
                                        <p:cTn dur="1" fill="hold">
                                          <p:stCondLst>
                                            <p:cond delay="1000"/>
                                          </p:stCondLst>
                                        </p:cTn>
                                        <p:tgtEl>
                                          <p:spTgt spid="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251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Possible</a:t>
            </a:r>
            <a:r>
              <a:rPr lang="en"/>
              <a:t> </a:t>
            </a:r>
            <a:r>
              <a:rPr lang="en"/>
              <a:t>National/Sectoral Application of GIS Architecture </a:t>
            </a:r>
            <a:endParaRPr/>
          </a:p>
        </p:txBody>
      </p:sp>
      <p:pic>
        <p:nvPicPr>
          <p:cNvPr id="107" name="Google Shape;107;p20"/>
          <p:cNvPicPr preferRelativeResize="0"/>
          <p:nvPr/>
        </p:nvPicPr>
        <p:blipFill rotWithShape="1">
          <a:blip r:embed="rId3">
            <a:alphaModFix/>
          </a:blip>
          <a:srcRect b="0" l="0" r="0" t="7045"/>
          <a:stretch/>
        </p:blipFill>
        <p:spPr>
          <a:xfrm>
            <a:off x="1726750" y="902950"/>
            <a:ext cx="5468924" cy="4014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Hosting International/Regional GIS Conference in Samoa</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Raise the profile of GIS while contributing to the economy</a:t>
            </a:r>
            <a:endParaRPr/>
          </a:p>
          <a:p>
            <a:pPr indent="-342900" lvl="0" marL="457200" rtl="0" algn="l">
              <a:spcBef>
                <a:spcPts val="0"/>
              </a:spcBef>
              <a:spcAft>
                <a:spcPts val="0"/>
              </a:spcAft>
              <a:buSzPts val="1800"/>
              <a:buChar char="●"/>
            </a:pPr>
            <a:r>
              <a:rPr lang="en"/>
              <a:t>Expose Samoa to cutting edge Spatial technology</a:t>
            </a:r>
            <a:endParaRPr/>
          </a:p>
          <a:p>
            <a:pPr indent="-342900" lvl="0" marL="457200" rtl="0" algn="l">
              <a:spcBef>
                <a:spcPts val="0"/>
              </a:spcBef>
              <a:spcAft>
                <a:spcPts val="0"/>
              </a:spcAft>
              <a:buSzPts val="1800"/>
              <a:buChar char="●"/>
            </a:pPr>
            <a:r>
              <a:rPr lang="en"/>
              <a:t>Business and training opportunities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