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6" r:id="rId1"/>
  </p:sldMasterIdLst>
  <p:notesMasterIdLst>
    <p:notesMasterId r:id="rId17"/>
  </p:notesMasterIdLst>
  <p:handoutMasterIdLst>
    <p:handoutMasterId r:id="rId18"/>
  </p:handoutMasterIdLst>
  <p:sldIdLst>
    <p:sldId id="269" r:id="rId2"/>
    <p:sldId id="273" r:id="rId3"/>
    <p:sldId id="298" r:id="rId4"/>
    <p:sldId id="360" r:id="rId5"/>
    <p:sldId id="286" r:id="rId6"/>
    <p:sldId id="299" r:id="rId7"/>
    <p:sldId id="288" r:id="rId8"/>
    <p:sldId id="289" r:id="rId9"/>
    <p:sldId id="291" r:id="rId10"/>
    <p:sldId id="300" r:id="rId11"/>
    <p:sldId id="358" r:id="rId12"/>
    <p:sldId id="359" r:id="rId13"/>
    <p:sldId id="301" r:id="rId14"/>
    <p:sldId id="302" r:id="rId15"/>
    <p:sldId id="361" r:id="rId16"/>
  </p:sldIdLst>
  <p:sldSz cx="12192000" cy="6858000"/>
  <p:notesSz cx="6848475" cy="923607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10">
          <p15:clr>
            <a:srgbClr val="A4A3A4"/>
          </p15:clr>
        </p15:guide>
        <p15:guide id="2" pos="21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66FF66"/>
    <a:srgbClr val="00FFFF"/>
    <a:srgbClr val="FF6600"/>
    <a:srgbClr val="FF5050"/>
    <a:srgbClr val="FF999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6" autoAdjust="0"/>
    <p:restoredTop sz="73798" autoAdjust="0"/>
  </p:normalViewPr>
  <p:slideViewPr>
    <p:cSldViewPr>
      <p:cViewPr varScale="1">
        <p:scale>
          <a:sx n="47" d="100"/>
          <a:sy n="47" d="100"/>
        </p:scale>
        <p:origin x="1291"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20" y="1080"/>
      </p:cViewPr>
      <p:guideLst>
        <p:guide orient="horz" pos="2910"/>
        <p:guide pos="2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3153A81-003B-4EC8-AD81-E320B58A607A}"/>
              </a:ext>
            </a:extLst>
          </p:cNvPr>
          <p:cNvSpPr>
            <a:spLocks noGrp="1" noChangeArrowheads="1"/>
          </p:cNvSpPr>
          <p:nvPr>
            <p:ph type="hdr" sz="quarter"/>
          </p:nvPr>
        </p:nvSpPr>
        <p:spPr bwMode="auto">
          <a:xfrm>
            <a:off x="0" y="0"/>
            <a:ext cx="2967038"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26979" name="Rectangle 3">
            <a:extLst>
              <a:ext uri="{FF2B5EF4-FFF2-40B4-BE49-F238E27FC236}">
                <a16:creationId xmlns:a16="http://schemas.microsoft.com/office/drawing/2014/main" id="{49C8002C-8317-4567-B464-6BBB68EF7C2F}"/>
              </a:ext>
            </a:extLst>
          </p:cNvPr>
          <p:cNvSpPr>
            <a:spLocks noGrp="1" noChangeArrowheads="1"/>
          </p:cNvSpPr>
          <p:nvPr>
            <p:ph type="dt" sz="quarter" idx="1"/>
          </p:nvPr>
        </p:nvSpPr>
        <p:spPr bwMode="auto">
          <a:xfrm>
            <a:off x="3879850" y="0"/>
            <a:ext cx="2967038"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6980" name="Rectangle 4">
            <a:extLst>
              <a:ext uri="{FF2B5EF4-FFF2-40B4-BE49-F238E27FC236}">
                <a16:creationId xmlns:a16="http://schemas.microsoft.com/office/drawing/2014/main" id="{EFE920EB-602D-424C-99BF-83BCCF426B80}"/>
              </a:ext>
            </a:extLst>
          </p:cNvPr>
          <p:cNvSpPr>
            <a:spLocks noGrp="1" noChangeArrowheads="1"/>
          </p:cNvSpPr>
          <p:nvPr>
            <p:ph type="ftr" sz="quarter" idx="2"/>
          </p:nvPr>
        </p:nvSpPr>
        <p:spPr bwMode="auto">
          <a:xfrm>
            <a:off x="0" y="8772525"/>
            <a:ext cx="2967038"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26981" name="Rectangle 5">
            <a:extLst>
              <a:ext uri="{FF2B5EF4-FFF2-40B4-BE49-F238E27FC236}">
                <a16:creationId xmlns:a16="http://schemas.microsoft.com/office/drawing/2014/main" id="{69E3ED17-E5E9-40EA-A648-8A9E91E263EC}"/>
              </a:ext>
            </a:extLst>
          </p:cNvPr>
          <p:cNvSpPr>
            <a:spLocks noGrp="1" noChangeArrowheads="1"/>
          </p:cNvSpPr>
          <p:nvPr>
            <p:ph type="sldNum" sz="quarter" idx="3"/>
          </p:nvPr>
        </p:nvSpPr>
        <p:spPr bwMode="auto">
          <a:xfrm>
            <a:off x="3879850" y="8772525"/>
            <a:ext cx="2967038"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6267592F-2C8C-461E-9731-E7D7B19BC89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45EF99D-47EB-45CE-A606-EBAA2A221E2B}"/>
              </a:ext>
            </a:extLst>
          </p:cNvPr>
          <p:cNvSpPr>
            <a:spLocks noGrp="1" noChangeArrowheads="1"/>
          </p:cNvSpPr>
          <p:nvPr>
            <p:ph type="hdr" sz="quarter"/>
          </p:nvPr>
        </p:nvSpPr>
        <p:spPr bwMode="auto">
          <a:xfrm>
            <a:off x="0" y="0"/>
            <a:ext cx="2967038" cy="461963"/>
          </a:xfrm>
          <a:prstGeom prst="rect">
            <a:avLst/>
          </a:prstGeom>
          <a:noFill/>
          <a:ln>
            <a:noFill/>
          </a:ln>
          <a:effectLst/>
        </p:spPr>
        <p:txBody>
          <a:bodyPr vert="horz" wrap="square" lIns="90279" tIns="45139" rIns="90279" bIns="45139" numCol="1" anchor="t" anchorCtr="0" compatLnSpc="1">
            <a:prstTxWarp prst="textNoShape">
              <a:avLst/>
            </a:prstTxWarp>
          </a:bodyPr>
          <a:lstStyle>
            <a:lvl1pPr defTabSz="903288" eaLnBrk="1" fontAlgn="auto" hangingPunct="1">
              <a:spcBef>
                <a:spcPts val="0"/>
              </a:spcBef>
              <a:spcAft>
                <a:spcPts val="0"/>
              </a:spcAft>
              <a:defRPr sz="1200">
                <a:latin typeface="+mn-lt"/>
              </a:defRPr>
            </a:lvl1pPr>
          </a:lstStyle>
          <a:p>
            <a:pPr>
              <a:defRPr/>
            </a:pPr>
            <a:endParaRPr lang="en-AU" altLang="en-US"/>
          </a:p>
        </p:txBody>
      </p:sp>
      <p:sp>
        <p:nvSpPr>
          <p:cNvPr id="29699" name="Rectangle 3">
            <a:extLst>
              <a:ext uri="{FF2B5EF4-FFF2-40B4-BE49-F238E27FC236}">
                <a16:creationId xmlns:a16="http://schemas.microsoft.com/office/drawing/2014/main" id="{F8874F86-6E0D-49B4-95DC-2E4CB8575613}"/>
              </a:ext>
            </a:extLst>
          </p:cNvPr>
          <p:cNvSpPr>
            <a:spLocks noGrp="1" noChangeArrowheads="1"/>
          </p:cNvSpPr>
          <p:nvPr>
            <p:ph type="dt" idx="1"/>
          </p:nvPr>
        </p:nvSpPr>
        <p:spPr bwMode="auto">
          <a:xfrm>
            <a:off x="3881438" y="0"/>
            <a:ext cx="2967037" cy="461963"/>
          </a:xfrm>
          <a:prstGeom prst="rect">
            <a:avLst/>
          </a:prstGeom>
          <a:noFill/>
          <a:ln>
            <a:noFill/>
          </a:ln>
          <a:effectLst/>
        </p:spPr>
        <p:txBody>
          <a:bodyPr vert="horz" wrap="square" lIns="90279" tIns="45139" rIns="90279" bIns="45139" numCol="1" anchor="t" anchorCtr="0" compatLnSpc="1">
            <a:prstTxWarp prst="textNoShape">
              <a:avLst/>
            </a:prstTxWarp>
          </a:bodyPr>
          <a:lstStyle>
            <a:lvl1pPr algn="r" defTabSz="903288" eaLnBrk="1" fontAlgn="auto" hangingPunct="1">
              <a:spcBef>
                <a:spcPts val="0"/>
              </a:spcBef>
              <a:spcAft>
                <a:spcPts val="0"/>
              </a:spcAft>
              <a:defRPr sz="1200">
                <a:latin typeface="+mn-lt"/>
              </a:defRPr>
            </a:lvl1pPr>
          </a:lstStyle>
          <a:p>
            <a:pPr>
              <a:defRPr/>
            </a:pPr>
            <a:endParaRPr lang="en-AU" altLang="en-US"/>
          </a:p>
        </p:txBody>
      </p:sp>
      <p:sp>
        <p:nvSpPr>
          <p:cNvPr id="7172" name="Rectangle 4">
            <a:extLst>
              <a:ext uri="{FF2B5EF4-FFF2-40B4-BE49-F238E27FC236}">
                <a16:creationId xmlns:a16="http://schemas.microsoft.com/office/drawing/2014/main" id="{45BCC293-8C1F-49CF-89FC-4D53B473E2C8}"/>
              </a:ext>
            </a:extLst>
          </p:cNvPr>
          <p:cNvSpPr>
            <a:spLocks noGrp="1" noRot="1" noChangeAspect="1" noChangeArrowheads="1" noTextEdit="1"/>
          </p:cNvSpPr>
          <p:nvPr>
            <p:ph type="sldImg" idx="2"/>
          </p:nvPr>
        </p:nvSpPr>
        <p:spPr bwMode="auto">
          <a:xfrm>
            <a:off x="346075" y="692150"/>
            <a:ext cx="6157913"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B878CE76-44AB-4941-A3C4-49625305EDED}"/>
              </a:ext>
            </a:extLst>
          </p:cNvPr>
          <p:cNvSpPr>
            <a:spLocks noGrp="1" noChangeArrowheads="1"/>
          </p:cNvSpPr>
          <p:nvPr>
            <p:ph type="body" sz="quarter" idx="3"/>
          </p:nvPr>
        </p:nvSpPr>
        <p:spPr bwMode="auto">
          <a:xfrm>
            <a:off x="912813" y="4386263"/>
            <a:ext cx="5022850" cy="4157662"/>
          </a:xfrm>
          <a:prstGeom prst="rect">
            <a:avLst/>
          </a:prstGeom>
          <a:noFill/>
          <a:ln>
            <a:noFill/>
          </a:ln>
          <a:effectLst/>
        </p:spPr>
        <p:txBody>
          <a:bodyPr vert="horz" wrap="square" lIns="90279" tIns="45139" rIns="90279" bIns="45139"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29702" name="Rectangle 6">
            <a:extLst>
              <a:ext uri="{FF2B5EF4-FFF2-40B4-BE49-F238E27FC236}">
                <a16:creationId xmlns:a16="http://schemas.microsoft.com/office/drawing/2014/main" id="{637FCE8C-694A-4BBF-A8AC-6BAD2AE3E0F6}"/>
              </a:ext>
            </a:extLst>
          </p:cNvPr>
          <p:cNvSpPr>
            <a:spLocks noGrp="1" noChangeArrowheads="1"/>
          </p:cNvSpPr>
          <p:nvPr>
            <p:ph type="ftr" sz="quarter" idx="4"/>
          </p:nvPr>
        </p:nvSpPr>
        <p:spPr bwMode="auto">
          <a:xfrm>
            <a:off x="0" y="8774113"/>
            <a:ext cx="2967038" cy="461962"/>
          </a:xfrm>
          <a:prstGeom prst="rect">
            <a:avLst/>
          </a:prstGeom>
          <a:noFill/>
          <a:ln>
            <a:noFill/>
          </a:ln>
          <a:effectLst/>
        </p:spPr>
        <p:txBody>
          <a:bodyPr vert="horz" wrap="square" lIns="90279" tIns="45139" rIns="90279" bIns="45139" numCol="1" anchor="b" anchorCtr="0" compatLnSpc="1">
            <a:prstTxWarp prst="textNoShape">
              <a:avLst/>
            </a:prstTxWarp>
          </a:bodyPr>
          <a:lstStyle>
            <a:lvl1pPr defTabSz="903288" eaLnBrk="1" fontAlgn="auto" hangingPunct="1">
              <a:spcBef>
                <a:spcPts val="0"/>
              </a:spcBef>
              <a:spcAft>
                <a:spcPts val="0"/>
              </a:spcAft>
              <a:defRPr sz="1200">
                <a:latin typeface="+mn-lt"/>
              </a:defRPr>
            </a:lvl1pPr>
          </a:lstStyle>
          <a:p>
            <a:pPr>
              <a:defRPr/>
            </a:pPr>
            <a:endParaRPr lang="en-AU" altLang="en-US"/>
          </a:p>
        </p:txBody>
      </p:sp>
      <p:sp>
        <p:nvSpPr>
          <p:cNvPr id="29703" name="Rectangle 7">
            <a:extLst>
              <a:ext uri="{FF2B5EF4-FFF2-40B4-BE49-F238E27FC236}">
                <a16:creationId xmlns:a16="http://schemas.microsoft.com/office/drawing/2014/main" id="{18831244-1DE9-4978-AED7-7CFA03ACC5F4}"/>
              </a:ext>
            </a:extLst>
          </p:cNvPr>
          <p:cNvSpPr>
            <a:spLocks noGrp="1" noChangeArrowheads="1"/>
          </p:cNvSpPr>
          <p:nvPr>
            <p:ph type="sldNum" sz="quarter" idx="5"/>
          </p:nvPr>
        </p:nvSpPr>
        <p:spPr bwMode="auto">
          <a:xfrm>
            <a:off x="3881438" y="8774113"/>
            <a:ext cx="2967037" cy="461962"/>
          </a:xfrm>
          <a:prstGeom prst="rect">
            <a:avLst/>
          </a:prstGeom>
          <a:noFill/>
          <a:ln>
            <a:noFill/>
          </a:ln>
          <a:effectLst/>
        </p:spPr>
        <p:txBody>
          <a:bodyPr vert="horz" wrap="square" lIns="90279" tIns="45139" rIns="90279" bIns="45139" numCol="1" anchor="b" anchorCtr="0" compatLnSpc="1">
            <a:prstTxWarp prst="textNoShape">
              <a:avLst/>
            </a:prstTxWarp>
          </a:bodyPr>
          <a:lstStyle>
            <a:lvl1pPr algn="r" defTabSz="903288" eaLnBrk="1" fontAlgn="auto" hangingPunct="1">
              <a:spcBef>
                <a:spcPts val="0"/>
              </a:spcBef>
              <a:spcAft>
                <a:spcPts val="0"/>
              </a:spcAft>
              <a:defRPr sz="1200">
                <a:latin typeface="+mn-lt"/>
              </a:defRPr>
            </a:lvl1pPr>
          </a:lstStyle>
          <a:p>
            <a:pPr>
              <a:defRPr/>
            </a:pPr>
            <a:fld id="{793A1830-B227-420F-9EDE-52E926839FD0}"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DFA17FB-119B-4A83-8B8E-741F2031E4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A9B4A94-1B41-480D-91BD-ABE04094D31E}" type="slidenum">
              <a:rPr lang="en-AU" altLang="en-US" smtClean="0">
                <a:latin typeface="Calibri" panose="020F0502020204030204" pitchFamily="34" charset="0"/>
              </a:rPr>
              <a:pPr fontAlgn="base">
                <a:spcBef>
                  <a:spcPct val="0"/>
                </a:spcBef>
                <a:spcAft>
                  <a:spcPct val="0"/>
                </a:spcAft>
              </a:pPr>
              <a:t>1</a:t>
            </a:fld>
            <a:endParaRPr lang="en-AU" altLang="en-US">
              <a:latin typeface="Calibri" panose="020F0502020204030204" pitchFamily="34" charset="0"/>
            </a:endParaRPr>
          </a:p>
        </p:txBody>
      </p:sp>
      <p:sp>
        <p:nvSpPr>
          <p:cNvPr id="10243" name="Rectangle 2">
            <a:extLst>
              <a:ext uri="{FF2B5EF4-FFF2-40B4-BE49-F238E27FC236}">
                <a16:creationId xmlns:a16="http://schemas.microsoft.com/office/drawing/2014/main" id="{E8E8F92F-8BA2-453E-8F0D-FC22FA3E00E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3E03B40-B35B-44D7-9340-F059F2ECEB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A267D85-E7B3-4594-86E1-96EB342360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B278412-4CCE-4F3B-B82F-ABF1012C6D54}" type="slidenum">
              <a:rPr lang="en-AU" altLang="en-US" smtClean="0">
                <a:latin typeface="Calibri" panose="020F0502020204030204" pitchFamily="34" charset="0"/>
              </a:rPr>
              <a:pPr fontAlgn="base">
                <a:spcBef>
                  <a:spcPct val="0"/>
                </a:spcBef>
                <a:spcAft>
                  <a:spcPct val="0"/>
                </a:spcAft>
              </a:pPr>
              <a:t>10</a:t>
            </a:fld>
            <a:endParaRPr lang="en-AU" altLang="en-US">
              <a:latin typeface="Calibri" panose="020F0502020204030204" pitchFamily="34" charset="0"/>
            </a:endParaRPr>
          </a:p>
        </p:txBody>
      </p:sp>
      <p:sp>
        <p:nvSpPr>
          <p:cNvPr id="30723" name="Rectangle 2">
            <a:extLst>
              <a:ext uri="{FF2B5EF4-FFF2-40B4-BE49-F238E27FC236}">
                <a16:creationId xmlns:a16="http://schemas.microsoft.com/office/drawing/2014/main" id="{05816140-CF3D-4562-BD99-73BD09DB587D}"/>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E90E193-C1BD-4FDD-9EC2-B8E429292A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en-US" dirty="0"/>
              <a:t>Some of the output maps are shown here. </a:t>
            </a:r>
          </a:p>
          <a:p>
            <a:pPr marL="228600" indent="-228600"/>
            <a:endParaRPr lang="en-US" altLang="en-US" dirty="0"/>
          </a:p>
          <a:p>
            <a:pPr marL="228600" indent="-228600"/>
            <a:r>
              <a:rPr lang="en-US" altLang="en-US" dirty="0"/>
              <a:t>As they say, a picture speaks a 1000 words and that is especially true for statistical information. The first map shows the ratio of males to females in political districts during the 2001 census. Interestingly, in every district except one in Samoa males outnumber females, so not good news for some of us…</a:t>
            </a:r>
          </a:p>
          <a:p>
            <a:pPr marL="228600" indent="-228600"/>
            <a:r>
              <a:rPr lang="en-US" altLang="en-US" dirty="0"/>
              <a:t>The second map shows the distribution of population in Apia. We can see that the villages with the greatest population are at the edge of Apia in Vaitele and also </a:t>
            </a:r>
            <a:r>
              <a:rPr lang="en-US" altLang="en-US" dirty="0" err="1"/>
              <a:t>Vailele</a:t>
            </a:r>
            <a:r>
              <a:rPr lang="en-US" altLang="en-US" dirty="0"/>
              <a:t>. This is probably related to the land that the Govt is selling in both these villages. Finally we can look at overall population change in </a:t>
            </a:r>
            <a:r>
              <a:rPr lang="en-US" altLang="en-US" dirty="0" err="1"/>
              <a:t>difft</a:t>
            </a:r>
            <a:r>
              <a:rPr lang="en-US" altLang="en-US" dirty="0"/>
              <a:t> districts and see that in most districts on Savaii the population is decreasing while Northern Upolu’s population is increasing rapidly. </a:t>
            </a:r>
          </a:p>
          <a:p>
            <a:pPr marL="228600" indent="-228600"/>
            <a:endParaRPr lang="en-US" altLang="en-US" dirty="0"/>
          </a:p>
          <a:p>
            <a:pPr marL="228600" indent="-228600"/>
            <a:r>
              <a:rPr lang="en-US" altLang="en-US" dirty="0"/>
              <a:t>Each of these maps is called a thematic map because it portrays some thematic information.</a:t>
            </a:r>
          </a:p>
          <a:p>
            <a:pPr marL="228600" indent="-228600"/>
            <a:endParaRPr lang="en-US" altLang="en-US" dirty="0"/>
          </a:p>
        </p:txBody>
      </p:sp>
      <p:sp>
        <p:nvSpPr>
          <p:cNvPr id="30725" name="Rectangle 4">
            <a:extLst>
              <a:ext uri="{FF2B5EF4-FFF2-40B4-BE49-F238E27FC236}">
                <a16:creationId xmlns:a16="http://schemas.microsoft.com/office/drawing/2014/main" id="{349B3355-C6A1-4124-83ED-DFE9A69C49AA}"/>
              </a:ext>
            </a:extLst>
          </p:cNvPr>
          <p:cNvSpPr>
            <a:spLocks noChangeArrowheads="1"/>
          </p:cNvSpPr>
          <p:nvPr/>
        </p:nvSpPr>
        <p:spPr bwMode="auto">
          <a:xfrm>
            <a:off x="1074738" y="4467225"/>
            <a:ext cx="502285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79" tIns="45139" rIns="90279" bIns="45139"/>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r>
              <a:rPr lang="en-AU" altLang="en-US"/>
              <a:t>These data can be mapped at whatever scale you like from the EA level to district level to the regional and finally the national level.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83A47EE-EDCF-4E25-8C39-FD1A245555F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1F31508-103A-4249-82BE-2109D625E8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One developing application of the spatial technologies is in helping us to understand and predict possible impacts of climate change on our natural resources. For example we believe that two important determinants of plant communities in Samoa are rainfall and temperature. We can overlay plant communities onto rainfall and temperature maps and look for patterns. We know that in the future Samoa is likely to be warmer and a bit wetter and with more unpredictable rainfall. GIS maps have been prepared showing future climate for Samoa in 2090. We can make educated guesses of the change in plant communities in the future under these new climate regimes. In general we believe that vegetation communities will move upslope as the temperature rises… but what does that mean for the  plant communities at the tops of mountains… ?</a:t>
            </a:r>
          </a:p>
        </p:txBody>
      </p:sp>
      <p:sp>
        <p:nvSpPr>
          <p:cNvPr id="34820" name="Slide Number Placeholder 3">
            <a:extLst>
              <a:ext uri="{FF2B5EF4-FFF2-40B4-BE49-F238E27FC236}">
                <a16:creationId xmlns:a16="http://schemas.microsoft.com/office/drawing/2014/main" id="{EE0A2B67-1B04-425E-89C0-58BB469F9A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C7ED027-329B-4D65-8980-263147567259}"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FB22D7B-5C32-4B67-9919-38CF0643C46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5DA13AC3-C6A8-4477-9616-7C613ACA6A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Rainforest communities are likely to move upslope and become smaller in area especially the cloud forest which has nowhere to migrate to… The possible exception is the lowland forest which may benefit from higher temperature and move upslope at the expense of the montane forest</a:t>
            </a:r>
          </a:p>
        </p:txBody>
      </p:sp>
      <p:sp>
        <p:nvSpPr>
          <p:cNvPr id="36868" name="Slide Number Placeholder 3">
            <a:extLst>
              <a:ext uri="{FF2B5EF4-FFF2-40B4-BE49-F238E27FC236}">
                <a16:creationId xmlns:a16="http://schemas.microsoft.com/office/drawing/2014/main" id="{CA643887-9B0E-4C9B-9C0B-9E98377B79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B62D287-0D46-4750-A5CA-F447AA28B02F}" type="slidenum">
              <a:rPr lang="en-AU" altLang="en-US" smtClean="0">
                <a:latin typeface="Calibri" panose="020F0502020204030204" pitchFamily="34" charset="0"/>
              </a:rPr>
              <a:pPr fontAlgn="base">
                <a:spcBef>
                  <a:spcPct val="0"/>
                </a:spcBef>
                <a:spcAft>
                  <a:spcPct val="0"/>
                </a:spcAft>
              </a:pPr>
              <a:t>12</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AA90196-9AE0-418B-B6CB-C0C0849DB9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AC525D1-5694-4126-A222-65A348EDEDB1}" type="slidenum">
              <a:rPr lang="en-AU" altLang="en-US" smtClean="0">
                <a:latin typeface="Calibri" panose="020F0502020204030204" pitchFamily="34" charset="0"/>
              </a:rPr>
              <a:pPr fontAlgn="base">
                <a:spcBef>
                  <a:spcPct val="0"/>
                </a:spcBef>
                <a:spcAft>
                  <a:spcPct val="0"/>
                </a:spcAft>
              </a:pPr>
              <a:t>13</a:t>
            </a:fld>
            <a:endParaRPr lang="en-AU" altLang="en-US">
              <a:latin typeface="Calibri" panose="020F0502020204030204" pitchFamily="34" charset="0"/>
            </a:endParaRPr>
          </a:p>
        </p:txBody>
      </p:sp>
      <p:sp>
        <p:nvSpPr>
          <p:cNvPr id="38915" name="Rectangle 2">
            <a:extLst>
              <a:ext uri="{FF2B5EF4-FFF2-40B4-BE49-F238E27FC236}">
                <a16:creationId xmlns:a16="http://schemas.microsoft.com/office/drawing/2014/main" id="{D18135E9-B10C-4F5D-A477-3B1CAA42222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886C0F7-92CF-4C99-B6FE-606C01035F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en-US" altLang="en-US" sz="1000" dirty="0"/>
              <a:t>Although GIS use has grown significantly in Samoa since it was first introduced 30 years ago, there is still a long way to go before we can say that the technology is being used very effectively in Samoa. Some of the main constraints to  GIS development are:</a:t>
            </a:r>
          </a:p>
          <a:p>
            <a:pPr>
              <a:lnSpc>
                <a:spcPct val="90000"/>
              </a:lnSpc>
              <a:buFontTx/>
              <a:buChar char="•"/>
            </a:pPr>
            <a:r>
              <a:rPr lang="en-AU" altLang="en-US" sz="1000" dirty="0"/>
              <a:t>Low priority given to the integrated development of GIS across sectors and a lack of understanding of the technology and its application by senior management. Although awareness of GIS is growing there is still a lack of appreciation of what it can do and how it is useful. Perhaps there has been too much emphasis on the technology and not enough on its application. Most of the GIS development projects in Samoa have been donor driven not driven from within Government.</a:t>
            </a:r>
          </a:p>
          <a:p>
            <a:pPr>
              <a:lnSpc>
                <a:spcPct val="90000"/>
              </a:lnSpc>
              <a:buFontTx/>
              <a:buChar char="•"/>
            </a:pPr>
            <a:r>
              <a:rPr lang="en-AU" altLang="en-US" sz="1000" dirty="0"/>
              <a:t>Lack of </a:t>
            </a:r>
            <a:r>
              <a:rPr lang="en-AU" altLang="en-US" sz="1000" dirty="0" err="1"/>
              <a:t>metatadata</a:t>
            </a:r>
            <a:r>
              <a:rPr lang="en-AU" altLang="en-US" sz="1000" dirty="0"/>
              <a:t> documentation on GIS layers held by different users. Until everyone documents there data properly we cannot be sure what datasets are out there and who has them. This is particularly important if we want to maintain some kind of “institutional memory”. </a:t>
            </a:r>
          </a:p>
          <a:p>
            <a:pPr>
              <a:lnSpc>
                <a:spcPct val="90000"/>
              </a:lnSpc>
              <a:buFontTx/>
              <a:buChar char="•"/>
            </a:pPr>
            <a:r>
              <a:rPr lang="en-AU" altLang="en-US" sz="1000" dirty="0"/>
              <a:t>Lack of collaboration/sharing between users. There is only limited and informal collaboration between data users at the moment. Until GIS users start talking to each other we run the risk of reinventing the wheel and developing datasets that already exist. Collaboration can also result in professional development and sharing of expertise and ideas. It may also help increase the status and influence of GIS specialists as a profession</a:t>
            </a:r>
          </a:p>
          <a:p>
            <a:pPr>
              <a:lnSpc>
                <a:spcPct val="90000"/>
              </a:lnSpc>
              <a:buFontTx/>
              <a:buChar char="•"/>
            </a:pPr>
            <a:r>
              <a:rPr lang="en-AU" altLang="en-US" sz="1000" dirty="0"/>
              <a:t>Lack of standards/protocols for data development, documentation and pricing. Without protocols for data development, documentation and pricing we cannot be sharing data effectively. To encourage data sharing we need to be creating data following the same data formats, projections and naming rules and with a reasonable pricing system.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D036FEF-DD1A-4C30-B5FB-3802681A6B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56F60D2-0568-4495-BCB7-45F5D2A5FAF9}" type="slidenum">
              <a:rPr lang="en-AU" altLang="en-US" smtClean="0">
                <a:latin typeface="Calibri" panose="020F0502020204030204" pitchFamily="34" charset="0"/>
              </a:rPr>
              <a:pPr fontAlgn="base">
                <a:spcBef>
                  <a:spcPct val="0"/>
                </a:spcBef>
                <a:spcAft>
                  <a:spcPct val="0"/>
                </a:spcAft>
              </a:pPr>
              <a:t>14</a:t>
            </a:fld>
            <a:endParaRPr lang="en-AU" altLang="en-US">
              <a:latin typeface="Calibri" panose="020F0502020204030204" pitchFamily="34" charset="0"/>
            </a:endParaRPr>
          </a:p>
        </p:txBody>
      </p:sp>
      <p:sp>
        <p:nvSpPr>
          <p:cNvPr id="40963" name="Rectangle 2">
            <a:extLst>
              <a:ext uri="{FF2B5EF4-FFF2-40B4-BE49-F238E27FC236}">
                <a16:creationId xmlns:a16="http://schemas.microsoft.com/office/drawing/2014/main" id="{CBC486F5-9930-414C-93D7-D317AA67C7AD}"/>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88C38CD-0F4E-4B5C-A9D5-F63EBB2A86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en-US" sz="1100" dirty="0"/>
              <a:t>What does the future hold of GIS and RS in Samoa? Well here are some predictions:</a:t>
            </a:r>
          </a:p>
          <a:p>
            <a:pPr marL="228600" indent="-228600"/>
            <a:r>
              <a:rPr lang="en-US" altLang="en-US" sz="1100" dirty="0"/>
              <a:t>1. Samoa GIS Users group has just been reformed. Many of the constraints that I just mentioned can be targeted by the user group. Such groups normally have two major functions:</a:t>
            </a:r>
          </a:p>
          <a:p>
            <a:pPr marL="228600" indent="-228600">
              <a:buFontTx/>
              <a:buAutoNum type="alphaLcParenR"/>
            </a:pPr>
            <a:r>
              <a:rPr lang="en-US" altLang="en-US" sz="1100" dirty="0"/>
              <a:t>Establish standards for GIS data creation and, b) Promote collaboration between agencies</a:t>
            </a:r>
          </a:p>
          <a:p>
            <a:pPr marL="0" indent="0">
              <a:buFontTx/>
              <a:buNone/>
            </a:pPr>
            <a:endParaRPr lang="en-US" altLang="en-US" sz="1100" dirty="0"/>
          </a:p>
          <a:p>
            <a:pPr marL="228600" indent="-228600"/>
            <a:r>
              <a:rPr lang="en-US" altLang="en-US" sz="1100" dirty="0"/>
              <a:t>Other future developments include:</a:t>
            </a:r>
          </a:p>
          <a:p>
            <a:pPr marL="228600" indent="-228600"/>
            <a:endParaRPr lang="en-US" altLang="en-US" sz="1100" dirty="0"/>
          </a:p>
          <a:p>
            <a:pPr marL="228600" indent="-228600"/>
            <a:r>
              <a:rPr lang="en-US" altLang="en-US" sz="1100" dirty="0"/>
              <a:t>The increased use of drones as a major source of remotely sensed imagery. The costs of drone technology keeps coming down while the resolution of the imagery goes up. This will continue and in a few years time drones rather than aerial photography or satellite imagery may be the main source of remotely sensed data in Samoa.</a:t>
            </a:r>
          </a:p>
          <a:p>
            <a:pPr marL="228600" indent="-228600"/>
            <a:endParaRPr lang="en-US" altLang="en-US" sz="1100" dirty="0"/>
          </a:p>
          <a:p>
            <a:pPr marL="228600" indent="-228600"/>
            <a:r>
              <a:rPr lang="en-US" altLang="en-US" sz="1100" dirty="0"/>
              <a:t>The increased use of free and open source software for GIS- such as QGIS and Open Street Map </a:t>
            </a:r>
            <a:r>
              <a:rPr lang="en-US" altLang="en-US" sz="1100" dirty="0" err="1"/>
              <a:t>etc</a:t>
            </a:r>
            <a:endParaRPr lang="en-US" altLang="en-US" sz="1100" dirty="0"/>
          </a:p>
          <a:p>
            <a:pPr marL="228600" indent="-228600"/>
            <a:endParaRPr lang="en-US" altLang="en-US" sz="1100" dirty="0"/>
          </a:p>
          <a:p>
            <a:pPr marL="228600" indent="-228600"/>
            <a:r>
              <a:rPr lang="en-US" altLang="en-US" sz="1100" dirty="0"/>
              <a:t>More GIS training courses available online and in person</a:t>
            </a:r>
          </a:p>
          <a:p>
            <a:pPr marL="228600" indent="-228600"/>
            <a:endParaRPr lang="en-US" altLang="en-US" sz="1100" dirty="0"/>
          </a:p>
          <a:p>
            <a:pPr marL="228600" indent="-228600"/>
            <a:r>
              <a:rPr lang="en-US" altLang="en-US" sz="1100" dirty="0"/>
              <a:t>The use of the spatial technologies in new fields such as in epidemiology (</a:t>
            </a:r>
            <a:r>
              <a:rPr lang="en-US" altLang="en-US" sz="1100" dirty="0" err="1"/>
              <a:t>eg</a:t>
            </a:r>
            <a:r>
              <a:rPr lang="en-US" altLang="en-US" sz="1100" dirty="0"/>
              <a:t> measles and </a:t>
            </a:r>
            <a:r>
              <a:rPr lang="en-US" altLang="en-US" sz="1100" dirty="0" err="1"/>
              <a:t>covid</a:t>
            </a:r>
            <a:r>
              <a:rPr lang="en-US" altLang="en-US" sz="1100" dirty="0"/>
              <a:t> management), the retail industry, shopping (</a:t>
            </a:r>
            <a:r>
              <a:rPr lang="en-US" altLang="en-US" sz="1100" dirty="0" err="1"/>
              <a:t>eg</a:t>
            </a:r>
            <a:r>
              <a:rPr lang="en-US" altLang="en-US" sz="1100" dirty="0"/>
              <a:t> Maua) and fleet management  </a:t>
            </a:r>
            <a:r>
              <a:rPr lang="en-US" altLang="en-US" sz="1100" dirty="0" err="1"/>
              <a:t>etc</a:t>
            </a:r>
            <a:endParaRPr lang="en-US" altLang="en-US" sz="1100" dirty="0"/>
          </a:p>
          <a:p>
            <a:pPr marL="228600" indent="-228600"/>
            <a:endParaRPr lang="en-US" alt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81F2271-BD42-4F6F-9D95-743C99CAA0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8A184B9-DC04-4CAD-8BE4-E17496780595}" type="slidenum">
              <a:rPr lang="en-AU" altLang="en-US" smtClean="0">
                <a:latin typeface="Calibri" panose="020F0502020204030204" pitchFamily="34" charset="0"/>
              </a:rPr>
              <a:pPr fontAlgn="base">
                <a:spcBef>
                  <a:spcPct val="0"/>
                </a:spcBef>
                <a:spcAft>
                  <a:spcPct val="0"/>
                </a:spcAft>
              </a:pPr>
              <a:t>15</a:t>
            </a:fld>
            <a:endParaRPr lang="en-AU" altLang="en-US">
              <a:latin typeface="Calibri" panose="020F0502020204030204" pitchFamily="34" charset="0"/>
            </a:endParaRPr>
          </a:p>
        </p:txBody>
      </p:sp>
      <p:sp>
        <p:nvSpPr>
          <p:cNvPr id="43011" name="Rectangle 2">
            <a:extLst>
              <a:ext uri="{FF2B5EF4-FFF2-40B4-BE49-F238E27FC236}">
                <a16:creationId xmlns:a16="http://schemas.microsoft.com/office/drawing/2014/main" id="{1BC2E6F2-972C-454C-B374-E7E0ADDBEA7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3DE11ED-65F3-4CC5-A530-096961594A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endParaRPr lang="en-US" alt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1848E5C-2899-493D-9AFB-6A649F371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3CB9FCA-24E8-4E7E-A19A-FB45F333E046}" type="slidenum">
              <a:rPr lang="en-AU" altLang="en-US" smtClean="0">
                <a:latin typeface="Calibri" panose="020F0502020204030204" pitchFamily="34" charset="0"/>
              </a:rPr>
              <a:pPr fontAlgn="base">
                <a:spcBef>
                  <a:spcPct val="0"/>
                </a:spcBef>
                <a:spcAft>
                  <a:spcPct val="0"/>
                </a:spcAft>
              </a:pPr>
              <a:t>2</a:t>
            </a:fld>
            <a:endParaRPr lang="en-AU" altLang="en-US">
              <a:latin typeface="Calibri" panose="020F0502020204030204" pitchFamily="34" charset="0"/>
            </a:endParaRPr>
          </a:p>
        </p:txBody>
      </p:sp>
      <p:sp>
        <p:nvSpPr>
          <p:cNvPr id="12291" name="Rectangle 2">
            <a:extLst>
              <a:ext uri="{FF2B5EF4-FFF2-40B4-BE49-F238E27FC236}">
                <a16:creationId xmlns:a16="http://schemas.microsoft.com/office/drawing/2014/main" id="{835DD0DF-DFA6-456F-8DA4-EFEEEB0AFBE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74436224-8060-4E52-85DC-DBB080A197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My presentation has six parts…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A1E0F04-6E6E-4815-9AF7-000F51A496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B7E7542-6F58-4A56-89B1-4748DF90E8DD}" type="slidenum">
              <a:rPr lang="en-AU" altLang="en-US" smtClean="0">
                <a:latin typeface="Calibri" panose="020F0502020204030204" pitchFamily="34" charset="0"/>
              </a:rPr>
              <a:pPr fontAlgn="base">
                <a:spcBef>
                  <a:spcPct val="0"/>
                </a:spcBef>
                <a:spcAft>
                  <a:spcPct val="0"/>
                </a:spcAft>
              </a:pPr>
              <a:t>3</a:t>
            </a:fld>
            <a:endParaRPr lang="en-AU" altLang="en-US">
              <a:latin typeface="Calibri" panose="020F0502020204030204" pitchFamily="34" charset="0"/>
            </a:endParaRPr>
          </a:p>
        </p:txBody>
      </p:sp>
      <p:sp>
        <p:nvSpPr>
          <p:cNvPr id="18435" name="Rectangle 2">
            <a:extLst>
              <a:ext uri="{FF2B5EF4-FFF2-40B4-BE49-F238E27FC236}">
                <a16:creationId xmlns:a16="http://schemas.microsoft.com/office/drawing/2014/main" id="{0B4A0CE6-6C73-4066-88A8-8266A7C5AE9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BDC88FB-D381-4B83-8993-DB33D082F715}"/>
              </a:ext>
            </a:extLst>
          </p:cNvPr>
          <p:cNvSpPr>
            <a:spLocks noGrp="1" noChangeArrowheads="1"/>
          </p:cNvSpPr>
          <p:nvPr>
            <p:ph type="body" idx="1"/>
          </p:nvPr>
        </p:nvSpPr>
        <p:spPr>
          <a:xfrm>
            <a:off x="912813" y="4386263"/>
            <a:ext cx="5402262"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ltLang="en-US" dirty="0"/>
              <a:t>The first air photo survey of Samoa was done almost 70 years ago in 1954, since then there have been seven more air photo surveys, one every 5-10 years or so. So we can say that remote sensing is not a new technology to Samoa.</a:t>
            </a:r>
          </a:p>
          <a:p>
            <a:endParaRPr lang="en-AU" altLang="en-US" dirty="0"/>
          </a:p>
          <a:p>
            <a:r>
              <a:rPr lang="en-AU" altLang="en-US" dirty="0"/>
              <a:t>However, the very first GIS system was first not developed in Samoa until 1990 when a GIS based land resource planning study was conducted with the assistance of ANZDEC ltd, a New Zealand based consulting firm.  The GIS was established at the DLSE and MAFFM and staff were trained in its use and development. Unfortunately cyclone </a:t>
            </a:r>
            <a:r>
              <a:rPr lang="en-AU" altLang="en-US" dirty="0" err="1"/>
              <a:t>Ofa</a:t>
            </a:r>
            <a:r>
              <a:rPr lang="en-AU" altLang="en-US" dirty="0"/>
              <a:t> hit Samoa soon after the system was installed and damaged most of the equipment.</a:t>
            </a:r>
          </a:p>
          <a:p>
            <a:endParaRPr lang="en-AU" altLang="en-US" dirty="0"/>
          </a:p>
          <a:p>
            <a:r>
              <a:rPr lang="en-AU" altLang="en-US" dirty="0"/>
              <a:t>It was not until 1999 when </a:t>
            </a:r>
            <a:r>
              <a:rPr lang="en-AU" altLang="en-US" dirty="0" err="1"/>
              <a:t>Airesearch</a:t>
            </a:r>
            <a:r>
              <a:rPr lang="en-AU" altLang="en-US" dirty="0"/>
              <a:t> mapping, an Australian firm provided high resolution digital orthophotos of Samoa and many new baseline topographic  layers, that GIS really began to take off in Samoa. Since then GIS has continued to grow and is now being used by many government ministries and SOEs and the private sector for many mapping and modelling purposes.</a:t>
            </a:r>
          </a:p>
          <a:p>
            <a:endParaRPr lang="en-AU" altLang="en-US" dirty="0"/>
          </a:p>
          <a:p>
            <a:endParaRPr lang="en-AU"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6D21D56-B010-4B72-8919-F9D725A4EA5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6C5C6B4-72C3-4354-B4E7-0C32383785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NZ" altLang="en-US" dirty="0"/>
              <a:t>The SIA Act and SIA agency is the key government of Samoa agency for guiding the growth and utilisation of GIS in Samoa. The SIA has 6  related objectives related to preparing and maintaining national spatial datasets as well as promoting the use and sharing of spatial data for the effective and efficient use of such data.</a:t>
            </a:r>
          </a:p>
        </p:txBody>
      </p:sp>
      <p:sp>
        <p:nvSpPr>
          <p:cNvPr id="16388" name="Slide Number Placeholder 3">
            <a:extLst>
              <a:ext uri="{FF2B5EF4-FFF2-40B4-BE49-F238E27FC236}">
                <a16:creationId xmlns:a16="http://schemas.microsoft.com/office/drawing/2014/main" id="{CAA53ECA-EF83-4B88-9E01-68E11044A7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Times New Roman" panose="02020603050405020304" pitchFamily="18" charset="0"/>
              </a:defRPr>
            </a:lvl1pPr>
            <a:lvl2pPr marL="742950" indent="-285750" defTabSz="903288">
              <a:spcBef>
                <a:spcPct val="30000"/>
              </a:spcBef>
              <a:defRPr sz="1200">
                <a:solidFill>
                  <a:schemeClr val="tx1"/>
                </a:solidFill>
                <a:latin typeface="Times New Roman" panose="02020603050405020304" pitchFamily="18" charset="0"/>
              </a:defRPr>
            </a:lvl2pPr>
            <a:lvl3pPr marL="1143000" indent="-228600" defTabSz="903288">
              <a:spcBef>
                <a:spcPct val="30000"/>
              </a:spcBef>
              <a:defRPr sz="1200">
                <a:solidFill>
                  <a:schemeClr val="tx1"/>
                </a:solidFill>
                <a:latin typeface="Times New Roman" panose="02020603050405020304" pitchFamily="18" charset="0"/>
              </a:defRPr>
            </a:lvl3pPr>
            <a:lvl4pPr marL="1600200" indent="-228600" defTabSz="903288">
              <a:spcBef>
                <a:spcPct val="30000"/>
              </a:spcBef>
              <a:defRPr sz="1200">
                <a:solidFill>
                  <a:schemeClr val="tx1"/>
                </a:solidFill>
                <a:latin typeface="Times New Roman" panose="02020603050405020304" pitchFamily="18" charset="0"/>
              </a:defRPr>
            </a:lvl4pPr>
            <a:lvl5pPr marL="2057400" indent="-228600" defTabSz="903288">
              <a:spcBef>
                <a:spcPct val="30000"/>
              </a:spcBef>
              <a:defRPr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CF04AE1-E337-42BD-8C5E-33B221496EF1}" type="slidenum">
              <a:rPr lang="en-AU" altLang="en-US" smtClean="0"/>
              <a:pPr fontAlgn="base">
                <a:spcBef>
                  <a:spcPct val="0"/>
                </a:spcBef>
                <a:spcAft>
                  <a:spcPct val="0"/>
                </a:spcAft>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F033C82-1799-42FB-8ED9-6CFC753D5F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50CC56D-FA52-4DC2-92F3-E9F2CBDDBEB3}" type="slidenum">
              <a:rPr lang="en-AU" altLang="en-US" smtClean="0">
                <a:latin typeface="Calibri" panose="020F0502020204030204" pitchFamily="34" charset="0"/>
              </a:rPr>
              <a:pPr fontAlgn="base">
                <a:spcBef>
                  <a:spcPct val="0"/>
                </a:spcBef>
                <a:spcAft>
                  <a:spcPct val="0"/>
                </a:spcAft>
              </a:pPr>
              <a:t>5</a:t>
            </a:fld>
            <a:endParaRPr lang="en-AU" altLang="en-US">
              <a:latin typeface="Calibri" panose="020F0502020204030204" pitchFamily="34" charset="0"/>
            </a:endParaRPr>
          </a:p>
        </p:txBody>
      </p:sp>
      <p:sp>
        <p:nvSpPr>
          <p:cNvPr id="20483" name="Rectangle 2">
            <a:extLst>
              <a:ext uri="{FF2B5EF4-FFF2-40B4-BE49-F238E27FC236}">
                <a16:creationId xmlns:a16="http://schemas.microsoft.com/office/drawing/2014/main" id="{8D4A8869-753D-4A63-8669-DDC0FF86559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FF5D261-6567-4C30-94A5-27AD79183A25}"/>
              </a:ext>
            </a:extLst>
          </p:cNvPr>
          <p:cNvSpPr>
            <a:spLocks noGrp="1" noChangeArrowheads="1"/>
          </p:cNvSpPr>
          <p:nvPr>
            <p:ph type="body" idx="1"/>
          </p:nvPr>
        </p:nvSpPr>
        <p:spPr>
          <a:xfrm>
            <a:off x="912813" y="4386263"/>
            <a:ext cx="5402262"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pPr>
            <a:r>
              <a:rPr lang="en-AU" altLang="en-US" sz="1000" dirty="0"/>
              <a:t>Many Govt departments are now using GIS:</a:t>
            </a:r>
          </a:p>
          <a:p>
            <a:pPr>
              <a:lnSpc>
                <a:spcPct val="90000"/>
              </a:lnSpc>
              <a:spcBef>
                <a:spcPct val="50000"/>
              </a:spcBef>
              <a:buFontTx/>
              <a:buChar char="•"/>
            </a:pPr>
            <a:r>
              <a:rPr lang="en-AU" altLang="en-US" sz="1000" dirty="0"/>
              <a:t>MNRE: perhaps the most important provider of GIS data is the MNRE who are the main mapping agency and are responsible for the air photo and topographic data. Much of this information is now available in digital form. The MNRE also have a sophisticated database of forests and forest assets, coastal hazards, climate data, cadastral data and other datasets</a:t>
            </a:r>
          </a:p>
          <a:p>
            <a:pPr>
              <a:lnSpc>
                <a:spcPct val="90000"/>
              </a:lnSpc>
              <a:spcBef>
                <a:spcPct val="50000"/>
              </a:spcBef>
              <a:buFontTx/>
              <a:buChar char="•"/>
            </a:pPr>
            <a:endParaRPr lang="en-AU" altLang="en-US" sz="1000" dirty="0"/>
          </a:p>
          <a:p>
            <a:pPr>
              <a:lnSpc>
                <a:spcPct val="90000"/>
              </a:lnSpc>
              <a:spcBef>
                <a:spcPct val="50000"/>
              </a:spcBef>
              <a:buFontTx/>
              <a:buNone/>
            </a:pPr>
            <a:r>
              <a:rPr lang="en-AU" altLang="en-US" sz="1000" dirty="0"/>
              <a:t>Other users of GIS/RS data include:</a:t>
            </a:r>
          </a:p>
          <a:p>
            <a:pPr>
              <a:lnSpc>
                <a:spcPct val="90000"/>
              </a:lnSpc>
              <a:spcBef>
                <a:spcPct val="50000"/>
              </a:spcBef>
              <a:buFontTx/>
              <a:buChar char="•"/>
            </a:pPr>
            <a:r>
              <a:rPr lang="en-AU" altLang="en-US" sz="1000" dirty="0"/>
              <a:t>Ministry of Works have the Road Asset Management System to store information  about public works assets such as roads, bridges, culverts etc</a:t>
            </a:r>
          </a:p>
          <a:p>
            <a:pPr>
              <a:lnSpc>
                <a:spcPct val="90000"/>
              </a:lnSpc>
              <a:spcBef>
                <a:spcPct val="50000"/>
              </a:spcBef>
              <a:buFontTx/>
              <a:buChar char="•"/>
            </a:pPr>
            <a:r>
              <a:rPr lang="en-AU" altLang="en-US" sz="1000" dirty="0"/>
              <a:t>Samoa Water Authority: who have a GIS system for pipelines and other assets such as boreholes, hydrants, valves, etc</a:t>
            </a:r>
          </a:p>
          <a:p>
            <a:pPr>
              <a:lnSpc>
                <a:spcPct val="90000"/>
              </a:lnSpc>
              <a:spcBef>
                <a:spcPct val="50000"/>
              </a:spcBef>
              <a:buFontTx/>
              <a:buChar char="•"/>
            </a:pPr>
            <a:r>
              <a:rPr lang="en-AU" altLang="en-US" sz="1000" dirty="0"/>
              <a:t>Samoa Telecommunications: who have a GIS for the telecommunication supply network</a:t>
            </a:r>
          </a:p>
          <a:p>
            <a:pPr marL="0" marR="0" lvl="0" indent="0" algn="l" defTabSz="914400" rtl="0" eaLnBrk="0" fontAlgn="base" latinLnBrk="0" hangingPunct="0">
              <a:lnSpc>
                <a:spcPct val="90000"/>
              </a:lnSpc>
              <a:spcBef>
                <a:spcPct val="50000"/>
              </a:spcBef>
              <a:spcAft>
                <a:spcPct val="0"/>
              </a:spcAft>
              <a:buClrTx/>
              <a:buSzTx/>
              <a:buFontTx/>
              <a:buChar char="•"/>
              <a:tabLst/>
              <a:defRPr/>
            </a:pPr>
            <a:r>
              <a:rPr lang="en-AU" altLang="en-US" sz="1000" dirty="0"/>
              <a:t>Electric Power Corporation: have a GIS for the power supply network</a:t>
            </a:r>
          </a:p>
          <a:p>
            <a:pPr>
              <a:lnSpc>
                <a:spcPct val="90000"/>
              </a:lnSpc>
              <a:spcBef>
                <a:spcPct val="50000"/>
              </a:spcBef>
              <a:buFontTx/>
              <a:buChar char="•"/>
            </a:pPr>
            <a:r>
              <a:rPr lang="en-AU" altLang="en-US" sz="1000" dirty="0"/>
              <a:t>Samoa Bureau of Statistics: who have a GIS of census districts, down to the sub-village level and household locations</a:t>
            </a:r>
          </a:p>
          <a:p>
            <a:pPr>
              <a:lnSpc>
                <a:spcPct val="90000"/>
              </a:lnSpc>
              <a:spcBef>
                <a:spcPct val="50000"/>
              </a:spcBef>
              <a:buFontTx/>
              <a:buChar char="•"/>
            </a:pPr>
            <a:r>
              <a:rPr lang="en-AU" altLang="en-US" sz="1000" dirty="0"/>
              <a:t>MAF have a GIS for planning agricultural development including soil and crop suitability etc</a:t>
            </a:r>
          </a:p>
          <a:p>
            <a:pPr>
              <a:lnSpc>
                <a:spcPct val="90000"/>
              </a:lnSpc>
              <a:spcBef>
                <a:spcPct val="50000"/>
              </a:spcBef>
              <a:buFontTx/>
              <a:buChar char="•"/>
            </a:pPr>
            <a:r>
              <a:rPr lang="en-AU" altLang="en-US" sz="1000" dirty="0" err="1"/>
              <a:t>Skyeye</a:t>
            </a:r>
            <a:r>
              <a:rPr lang="en-AU" altLang="en-US" sz="1000" dirty="0"/>
              <a:t> are one of the few private sector organisations using GIS and are using it for vehicle tracking, land cover mapping using drones and most recently for helping producers and vendors sell their products via a GIS based delivery service called Maua</a:t>
            </a:r>
          </a:p>
          <a:p>
            <a:pPr>
              <a:lnSpc>
                <a:spcPct val="90000"/>
              </a:lnSpc>
              <a:spcBef>
                <a:spcPct val="50000"/>
              </a:spcBef>
              <a:buFontTx/>
              <a:buChar char="•"/>
            </a:pPr>
            <a:endParaRPr lang="en-AU" altLang="en-US" sz="1000" dirty="0"/>
          </a:p>
          <a:p>
            <a:pPr>
              <a:lnSpc>
                <a:spcPct val="90000"/>
              </a:lnSpc>
              <a:spcBef>
                <a:spcPct val="50000"/>
              </a:spcBef>
            </a:pPr>
            <a:r>
              <a:rPr lang="en-AU" altLang="en-US" sz="1000" dirty="0"/>
              <a:t>  </a:t>
            </a:r>
          </a:p>
          <a:p>
            <a:pPr>
              <a:lnSpc>
                <a:spcPct val="90000"/>
              </a:lnSpc>
            </a:pPr>
            <a:endParaRPr lang="en-AU" altLang="en-US" dirty="0"/>
          </a:p>
          <a:p>
            <a:pPr>
              <a:lnSpc>
                <a:spcPct val="90000"/>
              </a:lnSpc>
            </a:pPr>
            <a:endParaRPr lang="en-AU" altLang="en-US" dirty="0"/>
          </a:p>
          <a:p>
            <a:pPr>
              <a:lnSpc>
                <a:spcPct val="90000"/>
              </a:lnSpc>
            </a:pPr>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614B8AD-E9E4-42D3-8183-FEE3686184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50FE845-124B-41A4-AB6D-2CDFE49AF1BC}" type="slidenum">
              <a:rPr lang="en-AU" altLang="en-US" smtClean="0">
                <a:latin typeface="Calibri" panose="020F0502020204030204" pitchFamily="34" charset="0"/>
              </a:rPr>
              <a:pPr fontAlgn="base">
                <a:spcBef>
                  <a:spcPct val="0"/>
                </a:spcBef>
                <a:spcAft>
                  <a:spcPct val="0"/>
                </a:spcAft>
              </a:pPr>
              <a:t>6</a:t>
            </a:fld>
            <a:endParaRPr lang="en-AU" altLang="en-US">
              <a:latin typeface="Calibri" panose="020F0502020204030204" pitchFamily="34" charset="0"/>
            </a:endParaRPr>
          </a:p>
        </p:txBody>
      </p:sp>
      <p:sp>
        <p:nvSpPr>
          <p:cNvPr id="22531" name="Rectangle 2">
            <a:extLst>
              <a:ext uri="{FF2B5EF4-FFF2-40B4-BE49-F238E27FC236}">
                <a16:creationId xmlns:a16="http://schemas.microsoft.com/office/drawing/2014/main" id="{D4F4E362-BF2D-497C-BE4A-18D1F6311A0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BBC8866-B95B-4F0B-BCFC-864739B85A5A}"/>
              </a:ext>
            </a:extLst>
          </p:cNvPr>
          <p:cNvSpPr>
            <a:spLocks noGrp="1" noChangeArrowheads="1"/>
          </p:cNvSpPr>
          <p:nvPr>
            <p:ph type="body" idx="1"/>
          </p:nvPr>
        </p:nvSpPr>
        <p:spPr>
          <a:xfrm>
            <a:off x="912813" y="4386263"/>
            <a:ext cx="5402262"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ltLang="en-US" dirty="0"/>
              <a:t>At the current time most GIS users in Samoa are using it for cartographic output- </a:t>
            </a:r>
            <a:r>
              <a:rPr lang="en-AU" altLang="en-US" dirty="0" err="1"/>
              <a:t>ie</a:t>
            </a:r>
            <a:r>
              <a:rPr lang="en-AU" altLang="en-US" dirty="0"/>
              <a:t> maps. There is limited use of GIS for the more sophisticated  tools such as monitoring, research, spatial analysis, planning and management. The future of GIS development in Samoa will depend on us moving from the simple map outputs to using it for planning, management and hopefully, decision making.</a:t>
            </a:r>
          </a:p>
          <a:p>
            <a:endParaRPr lang="en-AU" altLang="en-US" dirty="0"/>
          </a:p>
          <a:p>
            <a:endParaRPr lang="en-AU" altLang="en-US" dirty="0"/>
          </a:p>
          <a:p>
            <a:endParaRPr lang="en-AU" altLang="en-US" dirty="0"/>
          </a:p>
          <a:p>
            <a:endParaRPr lang="en-AU"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137110F-DC48-4A81-9E23-E0913DDC4A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BEBE46E-B6C8-47DD-84AA-44375C140B62}" type="slidenum">
              <a:rPr lang="en-AU" altLang="en-US" smtClean="0">
                <a:latin typeface="Calibri" panose="020F0502020204030204" pitchFamily="34" charset="0"/>
              </a:rPr>
              <a:pPr fontAlgn="base">
                <a:spcBef>
                  <a:spcPct val="0"/>
                </a:spcBef>
                <a:spcAft>
                  <a:spcPct val="0"/>
                </a:spcAft>
              </a:pPr>
              <a:t>7</a:t>
            </a:fld>
            <a:endParaRPr lang="en-AU" altLang="en-US">
              <a:latin typeface="Calibri" panose="020F0502020204030204" pitchFamily="34" charset="0"/>
            </a:endParaRPr>
          </a:p>
        </p:txBody>
      </p:sp>
      <p:sp>
        <p:nvSpPr>
          <p:cNvPr id="24579" name="Rectangle 2">
            <a:extLst>
              <a:ext uri="{FF2B5EF4-FFF2-40B4-BE49-F238E27FC236}">
                <a16:creationId xmlns:a16="http://schemas.microsoft.com/office/drawing/2014/main" id="{98C933AD-E622-4B81-8BFE-0A2ADEF5C93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5B5A3F15-005D-4436-B290-CFA07D5D97D0}"/>
              </a:ext>
            </a:extLst>
          </p:cNvPr>
          <p:cNvSpPr>
            <a:spLocks noGrp="1" noChangeArrowheads="1"/>
          </p:cNvSpPr>
          <p:nvPr>
            <p:ph type="body" idx="1"/>
          </p:nvPr>
        </p:nvSpPr>
        <p:spPr>
          <a:xfrm>
            <a:off x="912813" y="4386263"/>
            <a:ext cx="5402262"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ltLang="en-US" dirty="0"/>
              <a:t>I would like to a give three simple examples where GIS has been used to help in decision making for various projects in Samoa, mostly from my own experience but there are numerous other examples of the use of GIS from flood modelling to mapping ecosystems and threatened biodiversity to modelling measles etc</a:t>
            </a:r>
          </a:p>
          <a:p>
            <a:endParaRPr lang="en-AU" altLang="en-US" dirty="0"/>
          </a:p>
          <a:p>
            <a:r>
              <a:rPr lang="en-AU" altLang="en-US" dirty="0"/>
              <a:t>A major application of GIS in Samoa is in Coastal Infrastructure Asset Management: coastal hazard zone mapping and developing coastal infrastructure management plans for roads, bridges and other coastal infrastructure.  Another important application is for planning statistical surveys and mapping statistical data. A third application is for </a:t>
            </a:r>
            <a:r>
              <a:rPr lang="en-AU" altLang="en-US" dirty="0" err="1"/>
              <a:t>pedicting</a:t>
            </a:r>
            <a:r>
              <a:rPr lang="en-AU" altLang="en-US" dirty="0"/>
              <a:t> impacts of climate change on forest resources. </a:t>
            </a:r>
          </a:p>
          <a:p>
            <a:endParaRPr lang="en-AU" altLang="en-US" dirty="0"/>
          </a:p>
          <a:p>
            <a:endParaRPr lang="en-AU"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A8844D7-992D-4741-B69B-B7B3584312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496B20D-EC4F-47DF-A8A6-56BAB92F07C8}" type="slidenum">
              <a:rPr lang="en-AU" altLang="en-US" smtClean="0">
                <a:latin typeface="Calibri" panose="020F0502020204030204" pitchFamily="34" charset="0"/>
              </a:rPr>
              <a:pPr fontAlgn="base">
                <a:spcBef>
                  <a:spcPct val="0"/>
                </a:spcBef>
                <a:spcAft>
                  <a:spcPct val="0"/>
                </a:spcAft>
              </a:pPr>
              <a:t>8</a:t>
            </a:fld>
            <a:endParaRPr lang="en-AU" altLang="en-US">
              <a:latin typeface="Calibri" panose="020F0502020204030204" pitchFamily="34" charset="0"/>
            </a:endParaRPr>
          </a:p>
        </p:txBody>
      </p:sp>
      <p:sp>
        <p:nvSpPr>
          <p:cNvPr id="26627" name="Rectangle 2">
            <a:extLst>
              <a:ext uri="{FF2B5EF4-FFF2-40B4-BE49-F238E27FC236}">
                <a16:creationId xmlns:a16="http://schemas.microsoft.com/office/drawing/2014/main" id="{AB7A5632-3E90-43F2-A4F0-5BE4CB432D0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F237614-C1C4-4A5D-A040-A4A36BD360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A World Bank funded project focused on the management of coastal infrastructure and the identification of coastal hazards around the entire coastline of Samoa in 2001 and again in 2018</a:t>
            </a:r>
          </a:p>
          <a:p>
            <a:r>
              <a:rPr lang="en-US" altLang="en-US" dirty="0"/>
              <a:t>One of the main determinants of coastal hazard is coastal erosion.</a:t>
            </a:r>
          </a:p>
          <a:p>
            <a:endParaRPr lang="en-US" altLang="en-US" dirty="0"/>
          </a:p>
          <a:p>
            <a:r>
              <a:rPr lang="en-AU" altLang="en-US" dirty="0"/>
              <a:t>Key points:</a:t>
            </a:r>
          </a:p>
          <a:p>
            <a:endParaRPr lang="en-AU" altLang="en-US" dirty="0"/>
          </a:p>
          <a:p>
            <a:r>
              <a:rPr lang="en-AU" altLang="en-US" dirty="0"/>
              <a:t>Can scan and register a series of historical aerial photos to the 1999 photomap</a:t>
            </a:r>
          </a:p>
          <a:p>
            <a:r>
              <a:rPr lang="en-AU" altLang="en-US" dirty="0"/>
              <a:t>Can digitise coastlines from the historical aerial photos</a:t>
            </a:r>
          </a:p>
          <a:p>
            <a:r>
              <a:rPr lang="en-AU" altLang="en-US" dirty="0"/>
              <a:t>Can then overlay the coastlines and determine coastal erosion rates between each reference year</a:t>
            </a:r>
          </a:p>
          <a:p>
            <a:endParaRPr lang="en-AU" altLang="en-US" dirty="0"/>
          </a:p>
          <a:p>
            <a:r>
              <a:rPr lang="en-AU" altLang="en-US" dirty="0"/>
              <a:t>Hazard zone maps are then used to plan coastal protection works and changes or movements to infrastructure needed to cope with future climate change and sea level rise</a:t>
            </a:r>
          </a:p>
          <a:p>
            <a:r>
              <a:rPr lang="en-US" alt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2C97AFB-ED85-412D-A39A-9B1DDD0561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3288">
              <a:defRPr>
                <a:solidFill>
                  <a:schemeClr val="tx1"/>
                </a:solidFill>
                <a:latin typeface="Trebuchet MS" panose="020B0603020202020204" pitchFamily="34" charset="0"/>
              </a:defRPr>
            </a:lvl1pPr>
            <a:lvl2pPr marL="742950" indent="-285750" defTabSz="903288">
              <a:defRPr>
                <a:solidFill>
                  <a:schemeClr val="tx1"/>
                </a:solidFill>
                <a:latin typeface="Trebuchet MS" panose="020B0603020202020204" pitchFamily="34" charset="0"/>
              </a:defRPr>
            </a:lvl2pPr>
            <a:lvl3pPr marL="1143000" indent="-228600" defTabSz="903288">
              <a:defRPr>
                <a:solidFill>
                  <a:schemeClr val="tx1"/>
                </a:solidFill>
                <a:latin typeface="Trebuchet MS" panose="020B0603020202020204" pitchFamily="34" charset="0"/>
              </a:defRPr>
            </a:lvl3pPr>
            <a:lvl4pPr marL="1600200" indent="-228600" defTabSz="903288">
              <a:defRPr>
                <a:solidFill>
                  <a:schemeClr val="tx1"/>
                </a:solidFill>
                <a:latin typeface="Trebuchet MS" panose="020B0603020202020204" pitchFamily="34" charset="0"/>
              </a:defRPr>
            </a:lvl4pPr>
            <a:lvl5pPr marL="2057400" indent="-228600" defTabSz="903288">
              <a:defRPr>
                <a:solidFill>
                  <a:schemeClr val="tx1"/>
                </a:solidFill>
                <a:latin typeface="Trebuchet MS" panose="020B0603020202020204" pitchFamily="34" charset="0"/>
              </a:defRPr>
            </a:lvl5pPr>
            <a:lvl6pPr marL="2514600" indent="-228600" defTabSz="903288" fontAlgn="base">
              <a:spcBef>
                <a:spcPct val="0"/>
              </a:spcBef>
              <a:spcAft>
                <a:spcPct val="0"/>
              </a:spcAft>
              <a:defRPr>
                <a:solidFill>
                  <a:schemeClr val="tx1"/>
                </a:solidFill>
                <a:latin typeface="Trebuchet MS" panose="020B0603020202020204" pitchFamily="34" charset="0"/>
              </a:defRPr>
            </a:lvl6pPr>
            <a:lvl7pPr marL="2971800" indent="-228600" defTabSz="903288" fontAlgn="base">
              <a:spcBef>
                <a:spcPct val="0"/>
              </a:spcBef>
              <a:spcAft>
                <a:spcPct val="0"/>
              </a:spcAft>
              <a:defRPr>
                <a:solidFill>
                  <a:schemeClr val="tx1"/>
                </a:solidFill>
                <a:latin typeface="Trebuchet MS" panose="020B0603020202020204" pitchFamily="34" charset="0"/>
              </a:defRPr>
            </a:lvl7pPr>
            <a:lvl8pPr marL="3429000" indent="-228600" defTabSz="903288" fontAlgn="base">
              <a:spcBef>
                <a:spcPct val="0"/>
              </a:spcBef>
              <a:spcAft>
                <a:spcPct val="0"/>
              </a:spcAft>
              <a:defRPr>
                <a:solidFill>
                  <a:schemeClr val="tx1"/>
                </a:solidFill>
                <a:latin typeface="Trebuchet MS" panose="020B0603020202020204" pitchFamily="34" charset="0"/>
              </a:defRPr>
            </a:lvl8pPr>
            <a:lvl9pPr marL="3886200" indent="-228600" defTabSz="903288"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6948FC9-7812-4CD1-836C-C3CEE3F0B362}" type="slidenum">
              <a:rPr lang="en-AU" altLang="en-US" smtClean="0">
                <a:latin typeface="Calibri" panose="020F0502020204030204" pitchFamily="34" charset="0"/>
              </a:rPr>
              <a:pPr fontAlgn="base">
                <a:spcBef>
                  <a:spcPct val="0"/>
                </a:spcBef>
                <a:spcAft>
                  <a:spcPct val="0"/>
                </a:spcAft>
              </a:pPr>
              <a:t>9</a:t>
            </a:fld>
            <a:endParaRPr lang="en-AU" altLang="en-US">
              <a:latin typeface="Calibri" panose="020F0502020204030204" pitchFamily="34" charset="0"/>
            </a:endParaRPr>
          </a:p>
        </p:txBody>
      </p:sp>
      <p:sp>
        <p:nvSpPr>
          <p:cNvPr id="28675" name="Rectangle 2">
            <a:extLst>
              <a:ext uri="{FF2B5EF4-FFF2-40B4-BE49-F238E27FC236}">
                <a16:creationId xmlns:a16="http://schemas.microsoft.com/office/drawing/2014/main" id="{FFF50E2B-2C97-4629-B2C7-D667AE9B9A6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772DACB-2361-44A3-BD02-B814BF0481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AU" altLang="en-US" dirty="0"/>
              <a:t>The Stats GIS essentially involved digitising about 100 map sheets including about 880 enumeration areas and about 20,000 households into a MapInfo based GIS. There are two main reasons why this was done:</a:t>
            </a:r>
          </a:p>
          <a:p>
            <a:pPr marL="228600" indent="-228600"/>
            <a:endParaRPr lang="en-AU" altLang="en-US" dirty="0"/>
          </a:p>
          <a:p>
            <a:pPr marL="228600" indent="-228600">
              <a:buFontTx/>
              <a:buAutoNum type="alphaLcParenR"/>
            </a:pPr>
            <a:r>
              <a:rPr lang="en-AU" altLang="en-US" dirty="0"/>
              <a:t> help plan census and other surveys</a:t>
            </a:r>
          </a:p>
          <a:p>
            <a:pPr marL="228600" indent="-228600">
              <a:buFontTx/>
              <a:buAutoNum type="alphaLcParenR"/>
            </a:pPr>
            <a:r>
              <a:rPr lang="en-AU" altLang="en-US" dirty="0"/>
              <a:t> to map findings and census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57979E5E-D419-4F9D-9439-0E562181089F}"/>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20A92A5C-E77A-4198-8C09-C3752297D4B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05518F1-2785-4BE8-808B-CC94C0F9F7E9}"/>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6B8E0004-CC32-476F-AD8C-C2397DB10C9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1746B820-B4FC-4DB4-896D-B2B6B176EB1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8F8D4CB4-51F8-4E58-966A-A5044ACBF60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6D664C83-8BDE-40D4-A7DD-EAAA39FE7016}"/>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C73CACA9-0525-4028-A431-B0E4C30C350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0741ACCA-02F2-4EFE-9132-D31B453FA592}"/>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4BF0292-B817-418C-B64F-BE66559215C8}"/>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7247007B-BCEE-4F15-B319-B08E1351F16D}"/>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4D6E6DF-01CA-42EB-8AF2-391553C722F3}"/>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E0B4939E-A63E-495C-951B-B87CAA471A44}"/>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BBE1D047-17D2-4970-BFB2-20A2B0413BBF}"/>
              </a:ext>
            </a:extLst>
          </p:cNvPr>
          <p:cNvSpPr>
            <a:spLocks noGrp="1"/>
          </p:cNvSpPr>
          <p:nvPr>
            <p:ph type="sldNum" sz="quarter" idx="12"/>
          </p:nvPr>
        </p:nvSpPr>
        <p:spPr/>
        <p:txBody>
          <a:bodyPr/>
          <a:lstStyle>
            <a:lvl1pPr>
              <a:defRPr/>
            </a:lvl1pPr>
          </a:lstStyle>
          <a:p>
            <a:pPr>
              <a:defRPr/>
            </a:pPr>
            <a:fld id="{5A032F1D-F77B-4D6F-A24A-D85BBEB7EA45}" type="slidenum">
              <a:rPr lang="en-US" altLang="en-US"/>
              <a:pPr>
                <a:defRPr/>
              </a:pPr>
              <a:t>‹#›</a:t>
            </a:fld>
            <a:endParaRPr lang="en-US" altLang="en-US"/>
          </a:p>
        </p:txBody>
      </p:sp>
    </p:spTree>
    <p:extLst>
      <p:ext uri="{BB962C8B-B14F-4D97-AF65-F5344CB8AC3E}">
        <p14:creationId xmlns:p14="http://schemas.microsoft.com/office/powerpoint/2010/main" val="607667989"/>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4FE31-DE04-443B-9B21-3B7EF8122E9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2B14DC-B40D-4685-95AA-C2876AE11B4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5D2A690-B8BE-496B-BDAC-221ED63A480E}"/>
              </a:ext>
            </a:extLst>
          </p:cNvPr>
          <p:cNvSpPr>
            <a:spLocks noGrp="1"/>
          </p:cNvSpPr>
          <p:nvPr>
            <p:ph type="sldNum" sz="quarter" idx="12"/>
          </p:nvPr>
        </p:nvSpPr>
        <p:spPr/>
        <p:txBody>
          <a:bodyPr/>
          <a:lstStyle>
            <a:lvl1pPr>
              <a:defRPr/>
            </a:lvl1pPr>
          </a:lstStyle>
          <a:p>
            <a:pPr>
              <a:defRPr/>
            </a:pPr>
            <a:fld id="{E70805D3-9E46-4CB4-BD3B-14607A6DC8ED}" type="slidenum">
              <a:rPr lang="en-US" altLang="en-US"/>
              <a:pPr>
                <a:defRPr/>
              </a:pPr>
              <a:t>‹#›</a:t>
            </a:fld>
            <a:endParaRPr lang="en-US" altLang="en-US"/>
          </a:p>
        </p:txBody>
      </p:sp>
    </p:spTree>
    <p:extLst>
      <p:ext uri="{BB962C8B-B14F-4D97-AF65-F5344CB8AC3E}">
        <p14:creationId xmlns:p14="http://schemas.microsoft.com/office/powerpoint/2010/main" val="31486829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BD6BB18A-390D-4A14-89B5-CCD9DD02CAC9}"/>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F2C84D39-CF16-4E46-903B-63B32977F219}"/>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B1282C3-F602-4E31-A1E4-12456C204737}"/>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461D2A40-EF17-4C07-A512-8A8DC9EC88B3}"/>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2370566-F758-40FF-8239-B12CF225E51E}"/>
              </a:ext>
            </a:extLst>
          </p:cNvPr>
          <p:cNvSpPr>
            <a:spLocks noGrp="1"/>
          </p:cNvSpPr>
          <p:nvPr>
            <p:ph type="sldNum" sz="quarter" idx="16"/>
          </p:nvPr>
        </p:nvSpPr>
        <p:spPr/>
        <p:txBody>
          <a:bodyPr/>
          <a:lstStyle>
            <a:lvl1pPr>
              <a:defRPr/>
            </a:lvl1pPr>
          </a:lstStyle>
          <a:p>
            <a:pPr>
              <a:defRPr/>
            </a:pPr>
            <a:fld id="{CC0377BD-E849-40AB-8258-C9006A225F4A}" type="slidenum">
              <a:rPr lang="en-US" altLang="en-US"/>
              <a:pPr>
                <a:defRPr/>
              </a:pPr>
              <a:t>‹#›</a:t>
            </a:fld>
            <a:endParaRPr lang="en-US" altLang="en-US"/>
          </a:p>
        </p:txBody>
      </p:sp>
    </p:spTree>
    <p:extLst>
      <p:ext uri="{BB962C8B-B14F-4D97-AF65-F5344CB8AC3E}">
        <p14:creationId xmlns:p14="http://schemas.microsoft.com/office/powerpoint/2010/main" val="8640491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80B3BB-34FF-451B-91DE-97111BCDF7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7F1D2E9-B1FF-4217-AFEF-1B28B1457F8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A1AF01E-997B-4D2B-9508-720D13184269}"/>
              </a:ext>
            </a:extLst>
          </p:cNvPr>
          <p:cNvSpPr>
            <a:spLocks noGrp="1"/>
          </p:cNvSpPr>
          <p:nvPr>
            <p:ph type="sldNum" sz="quarter" idx="12"/>
          </p:nvPr>
        </p:nvSpPr>
        <p:spPr/>
        <p:txBody>
          <a:bodyPr/>
          <a:lstStyle>
            <a:lvl1pPr>
              <a:defRPr/>
            </a:lvl1pPr>
          </a:lstStyle>
          <a:p>
            <a:pPr>
              <a:defRPr/>
            </a:pPr>
            <a:fld id="{7F17C53A-1383-4675-B3A6-58EE6A2C2398}" type="slidenum">
              <a:rPr lang="en-US" altLang="en-US"/>
              <a:pPr>
                <a:defRPr/>
              </a:pPr>
              <a:t>‹#›</a:t>
            </a:fld>
            <a:endParaRPr lang="en-US" altLang="en-US"/>
          </a:p>
        </p:txBody>
      </p:sp>
    </p:spTree>
    <p:extLst>
      <p:ext uri="{BB962C8B-B14F-4D97-AF65-F5344CB8AC3E}">
        <p14:creationId xmlns:p14="http://schemas.microsoft.com/office/powerpoint/2010/main" val="3732215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43B924EC-4C7E-4549-BC92-AF7B51845E1F}"/>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AE5A5DC4-9024-4705-969E-B6B3F74003D1}"/>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2EEF0D7-135E-4B8B-AB1B-EE7978446942}"/>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C3D0596-74DC-4A6C-9420-C247D5AE4675}"/>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6E529BCB-1F4E-41B4-BF75-8DDB851AE7B5}"/>
              </a:ext>
            </a:extLst>
          </p:cNvPr>
          <p:cNvSpPr>
            <a:spLocks noGrp="1"/>
          </p:cNvSpPr>
          <p:nvPr>
            <p:ph type="sldNum" sz="quarter" idx="16"/>
          </p:nvPr>
        </p:nvSpPr>
        <p:spPr/>
        <p:txBody>
          <a:bodyPr/>
          <a:lstStyle>
            <a:lvl1pPr>
              <a:defRPr/>
            </a:lvl1pPr>
          </a:lstStyle>
          <a:p>
            <a:pPr>
              <a:defRPr/>
            </a:pPr>
            <a:fld id="{83859049-73E0-4A4A-BEAC-1793725029D2}" type="slidenum">
              <a:rPr lang="en-US" altLang="en-US"/>
              <a:pPr>
                <a:defRPr/>
              </a:pPr>
              <a:t>‹#›</a:t>
            </a:fld>
            <a:endParaRPr lang="en-US" altLang="en-US"/>
          </a:p>
        </p:txBody>
      </p:sp>
    </p:spTree>
    <p:extLst>
      <p:ext uri="{BB962C8B-B14F-4D97-AF65-F5344CB8AC3E}">
        <p14:creationId xmlns:p14="http://schemas.microsoft.com/office/powerpoint/2010/main" val="21171550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B5478AA-2C40-443C-B610-BD837C2B26E4}"/>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A7F633C-49D0-4F3D-AD4C-FAFE678EFCCB}"/>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CAD4976-3D71-4A90-993A-DFE47E8282FC}"/>
              </a:ext>
            </a:extLst>
          </p:cNvPr>
          <p:cNvSpPr>
            <a:spLocks noGrp="1"/>
          </p:cNvSpPr>
          <p:nvPr>
            <p:ph type="sldNum" sz="quarter" idx="16"/>
          </p:nvPr>
        </p:nvSpPr>
        <p:spPr/>
        <p:txBody>
          <a:bodyPr/>
          <a:lstStyle>
            <a:lvl1pPr>
              <a:defRPr/>
            </a:lvl1pPr>
          </a:lstStyle>
          <a:p>
            <a:pPr>
              <a:defRPr/>
            </a:pPr>
            <a:fld id="{00441F81-D73F-4A08-8BB6-CBCFE261528F}" type="slidenum">
              <a:rPr lang="en-US" altLang="en-US"/>
              <a:pPr>
                <a:defRPr/>
              </a:pPr>
              <a:t>‹#›</a:t>
            </a:fld>
            <a:endParaRPr lang="en-US" altLang="en-US"/>
          </a:p>
        </p:txBody>
      </p:sp>
    </p:spTree>
    <p:extLst>
      <p:ext uri="{BB962C8B-B14F-4D97-AF65-F5344CB8AC3E}">
        <p14:creationId xmlns:p14="http://schemas.microsoft.com/office/powerpoint/2010/main" val="11756626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E0903D7-06D6-4931-A5F1-BB0CC43A77C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408B3BE-FA0B-4C9D-806A-69F38871A32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31EBBA-8C05-4268-9393-CF91F652203B}"/>
              </a:ext>
            </a:extLst>
          </p:cNvPr>
          <p:cNvSpPr>
            <a:spLocks noGrp="1"/>
          </p:cNvSpPr>
          <p:nvPr>
            <p:ph type="sldNum" sz="quarter" idx="12"/>
          </p:nvPr>
        </p:nvSpPr>
        <p:spPr/>
        <p:txBody>
          <a:bodyPr/>
          <a:lstStyle>
            <a:lvl1pPr>
              <a:defRPr/>
            </a:lvl1pPr>
          </a:lstStyle>
          <a:p>
            <a:pPr>
              <a:defRPr/>
            </a:pPr>
            <a:fld id="{EB6FB75A-FF8E-4EA7-AAF6-EA8C980473CC}" type="slidenum">
              <a:rPr lang="en-US" altLang="en-US"/>
              <a:pPr>
                <a:defRPr/>
              </a:pPr>
              <a:t>‹#›</a:t>
            </a:fld>
            <a:endParaRPr lang="en-US" altLang="en-US"/>
          </a:p>
        </p:txBody>
      </p:sp>
    </p:spTree>
    <p:extLst>
      <p:ext uri="{BB962C8B-B14F-4D97-AF65-F5344CB8AC3E}">
        <p14:creationId xmlns:p14="http://schemas.microsoft.com/office/powerpoint/2010/main" val="245288042"/>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30BB1C-09FF-4E65-A494-A0BD2B39AF0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8402D91-3723-4275-8FD4-A3DA69B0CD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2E13E93-367C-4657-9457-7DA7CDA57E36}"/>
              </a:ext>
            </a:extLst>
          </p:cNvPr>
          <p:cNvSpPr>
            <a:spLocks noGrp="1"/>
          </p:cNvSpPr>
          <p:nvPr>
            <p:ph type="sldNum" sz="quarter" idx="12"/>
          </p:nvPr>
        </p:nvSpPr>
        <p:spPr/>
        <p:txBody>
          <a:bodyPr/>
          <a:lstStyle>
            <a:lvl1pPr>
              <a:defRPr/>
            </a:lvl1pPr>
          </a:lstStyle>
          <a:p>
            <a:pPr>
              <a:defRPr/>
            </a:pPr>
            <a:fld id="{D737F984-2012-472C-B662-DD1CE5C3D418}" type="slidenum">
              <a:rPr lang="en-US" altLang="en-US"/>
              <a:pPr>
                <a:defRPr/>
              </a:pPr>
              <a:t>‹#›</a:t>
            </a:fld>
            <a:endParaRPr lang="en-US" altLang="en-US"/>
          </a:p>
        </p:txBody>
      </p:sp>
    </p:spTree>
    <p:extLst>
      <p:ext uri="{BB962C8B-B14F-4D97-AF65-F5344CB8AC3E}">
        <p14:creationId xmlns:p14="http://schemas.microsoft.com/office/powerpoint/2010/main" val="195696426"/>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81000"/>
            <a:ext cx="10464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Date Placeholder 2">
            <a:extLst>
              <a:ext uri="{FF2B5EF4-FFF2-40B4-BE49-F238E27FC236}">
                <a16:creationId xmlns:a16="http://schemas.microsoft.com/office/drawing/2014/main" id="{8248CAF0-21B0-4642-B45A-189AAEE9787A}"/>
              </a:ext>
            </a:extLst>
          </p:cNvPr>
          <p:cNvSpPr>
            <a:spLocks noGrp="1"/>
          </p:cNvSpPr>
          <p:nvPr>
            <p:ph type="dt" sz="half" idx="10"/>
          </p:nvPr>
        </p:nvSpPr>
        <p:spPr>
          <a:xfrm>
            <a:off x="914400" y="6248400"/>
            <a:ext cx="2540000" cy="457200"/>
          </a:xfrm>
        </p:spPr>
        <p:txBody>
          <a:bodyPr/>
          <a:lstStyle>
            <a:lvl1pPr>
              <a:defRPr dirty="0"/>
            </a:lvl1pPr>
          </a:lstStyle>
          <a:p>
            <a:pPr>
              <a:defRPr/>
            </a:pPr>
            <a:endParaRPr lang="en-US"/>
          </a:p>
        </p:txBody>
      </p:sp>
      <p:sp>
        <p:nvSpPr>
          <p:cNvPr id="4" name="Footer Placeholder 3">
            <a:extLst>
              <a:ext uri="{FF2B5EF4-FFF2-40B4-BE49-F238E27FC236}">
                <a16:creationId xmlns:a16="http://schemas.microsoft.com/office/drawing/2014/main" id="{817F4074-71C8-4FFF-BA30-08B8F86D16A5}"/>
              </a:ext>
            </a:extLst>
          </p:cNvPr>
          <p:cNvSpPr>
            <a:spLocks noGrp="1"/>
          </p:cNvSpPr>
          <p:nvPr>
            <p:ph type="ftr" sz="quarter" idx="11"/>
          </p:nvPr>
        </p:nvSpPr>
        <p:spPr>
          <a:xfrm>
            <a:off x="4165600" y="6248400"/>
            <a:ext cx="3860800" cy="457200"/>
          </a:xfrm>
        </p:spPr>
        <p:txBody>
          <a:bodyPr/>
          <a:lstStyle>
            <a:lvl1pPr>
              <a:defRPr dirty="0"/>
            </a:lvl1pPr>
          </a:lstStyle>
          <a:p>
            <a:pPr>
              <a:defRPr/>
            </a:pPr>
            <a:endParaRPr lang="en-US"/>
          </a:p>
        </p:txBody>
      </p:sp>
      <p:sp>
        <p:nvSpPr>
          <p:cNvPr id="5" name="Slide Number Placeholder 4">
            <a:extLst>
              <a:ext uri="{FF2B5EF4-FFF2-40B4-BE49-F238E27FC236}">
                <a16:creationId xmlns:a16="http://schemas.microsoft.com/office/drawing/2014/main" id="{4C8CF6CF-9BB0-4836-B2C8-F338D017659C}"/>
              </a:ext>
            </a:extLst>
          </p:cNvPr>
          <p:cNvSpPr>
            <a:spLocks noGrp="1"/>
          </p:cNvSpPr>
          <p:nvPr>
            <p:ph type="sldNum" sz="quarter" idx="12"/>
          </p:nvPr>
        </p:nvSpPr>
        <p:spPr>
          <a:xfrm>
            <a:off x="8737600" y="6248400"/>
            <a:ext cx="2540000" cy="457200"/>
          </a:xfrm>
        </p:spPr>
        <p:txBody>
          <a:bodyPr/>
          <a:lstStyle>
            <a:lvl1pPr>
              <a:defRPr/>
            </a:lvl1pPr>
          </a:lstStyle>
          <a:p>
            <a:pPr>
              <a:defRPr/>
            </a:pPr>
            <a:fld id="{E4F0AA42-0AD8-4AF8-BAE1-640B00DDE666}" type="slidenum">
              <a:rPr lang="en-US"/>
              <a:pPr>
                <a:defRPr/>
              </a:pPr>
              <a:t>‹#›</a:t>
            </a:fld>
            <a:endParaRPr lang="en-US" dirty="0"/>
          </a:p>
        </p:txBody>
      </p:sp>
    </p:spTree>
    <p:extLst>
      <p:ext uri="{BB962C8B-B14F-4D97-AF65-F5344CB8AC3E}">
        <p14:creationId xmlns:p14="http://schemas.microsoft.com/office/powerpoint/2010/main" val="2328269271"/>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105B8-40AA-41E8-8A54-219063A95C4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7F52989-B276-426B-85B8-7AD80D593C5D}"/>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95134845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3A18AE-65E7-4A33-B587-B608639CA9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DC92C7D-3724-42B0-B725-1610E1CA854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163E7B7-82EC-4381-945B-AFBA024EF806}"/>
              </a:ext>
            </a:extLst>
          </p:cNvPr>
          <p:cNvSpPr>
            <a:spLocks noGrp="1"/>
          </p:cNvSpPr>
          <p:nvPr>
            <p:ph type="sldNum" sz="quarter" idx="12"/>
          </p:nvPr>
        </p:nvSpPr>
        <p:spPr/>
        <p:txBody>
          <a:bodyPr/>
          <a:lstStyle>
            <a:lvl1pPr>
              <a:defRPr/>
            </a:lvl1pPr>
          </a:lstStyle>
          <a:p>
            <a:pPr>
              <a:defRPr/>
            </a:pPr>
            <a:fld id="{CA21D7CF-74F3-490F-9B18-E8906C35C48A}" type="slidenum">
              <a:rPr lang="en-US" altLang="en-US"/>
              <a:pPr>
                <a:defRPr/>
              </a:pPr>
              <a:t>‹#›</a:t>
            </a:fld>
            <a:endParaRPr lang="en-US" altLang="en-US"/>
          </a:p>
        </p:txBody>
      </p:sp>
    </p:spTree>
    <p:extLst>
      <p:ext uri="{BB962C8B-B14F-4D97-AF65-F5344CB8AC3E}">
        <p14:creationId xmlns:p14="http://schemas.microsoft.com/office/powerpoint/2010/main" val="1248250363"/>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4258FA4-FCE2-425B-9417-6B6967679AF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44C66E7-70DD-4F2A-BD66-C955AFB6351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F7D2C5D-7062-4D9D-B172-AC91A1BDAFF7}"/>
              </a:ext>
            </a:extLst>
          </p:cNvPr>
          <p:cNvSpPr>
            <a:spLocks noGrp="1"/>
          </p:cNvSpPr>
          <p:nvPr>
            <p:ph type="sldNum" sz="quarter" idx="12"/>
          </p:nvPr>
        </p:nvSpPr>
        <p:spPr/>
        <p:txBody>
          <a:bodyPr/>
          <a:lstStyle>
            <a:lvl1pPr>
              <a:defRPr/>
            </a:lvl1pPr>
          </a:lstStyle>
          <a:p>
            <a:pPr>
              <a:defRPr/>
            </a:pPr>
            <a:fld id="{69B18A2E-6076-42F4-8B1A-2A85734B6EFB}" type="slidenum">
              <a:rPr lang="en-US" altLang="en-US"/>
              <a:pPr>
                <a:defRPr/>
              </a:pPr>
              <a:t>‹#›</a:t>
            </a:fld>
            <a:endParaRPr lang="en-US" altLang="en-US"/>
          </a:p>
        </p:txBody>
      </p:sp>
    </p:spTree>
    <p:extLst>
      <p:ext uri="{BB962C8B-B14F-4D97-AF65-F5344CB8AC3E}">
        <p14:creationId xmlns:p14="http://schemas.microsoft.com/office/powerpoint/2010/main" val="721621106"/>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0E27A8F-F699-4091-AEA1-50EFF6724B6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32A7326-62CD-43A6-B618-7763E0D08FF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AD778B4-5A44-405A-93A2-BD338DB7BFB7}"/>
              </a:ext>
            </a:extLst>
          </p:cNvPr>
          <p:cNvSpPr>
            <a:spLocks noGrp="1"/>
          </p:cNvSpPr>
          <p:nvPr>
            <p:ph type="sldNum" sz="quarter" idx="12"/>
          </p:nvPr>
        </p:nvSpPr>
        <p:spPr/>
        <p:txBody>
          <a:bodyPr/>
          <a:lstStyle>
            <a:lvl1pPr>
              <a:defRPr/>
            </a:lvl1pPr>
          </a:lstStyle>
          <a:p>
            <a:pPr>
              <a:defRPr/>
            </a:pPr>
            <a:fld id="{DDF0D692-6472-437D-B795-8E94051E550D}" type="slidenum">
              <a:rPr lang="en-US" altLang="en-US"/>
              <a:pPr>
                <a:defRPr/>
              </a:pPr>
              <a:t>‹#›</a:t>
            </a:fld>
            <a:endParaRPr lang="en-US" altLang="en-US"/>
          </a:p>
        </p:txBody>
      </p:sp>
    </p:spTree>
    <p:extLst>
      <p:ext uri="{BB962C8B-B14F-4D97-AF65-F5344CB8AC3E}">
        <p14:creationId xmlns:p14="http://schemas.microsoft.com/office/powerpoint/2010/main" val="189142183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85873AE-3195-4006-8FEA-7B8D4D200BF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F381E7F2-A13B-42AC-AE68-4267700FE60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F0E8B7A-8E40-4D02-AFA9-1F539D082C76}"/>
              </a:ext>
            </a:extLst>
          </p:cNvPr>
          <p:cNvSpPr>
            <a:spLocks noGrp="1"/>
          </p:cNvSpPr>
          <p:nvPr>
            <p:ph type="sldNum" sz="quarter" idx="12"/>
          </p:nvPr>
        </p:nvSpPr>
        <p:spPr/>
        <p:txBody>
          <a:bodyPr/>
          <a:lstStyle>
            <a:lvl1pPr>
              <a:defRPr/>
            </a:lvl1pPr>
          </a:lstStyle>
          <a:p>
            <a:pPr>
              <a:defRPr/>
            </a:pPr>
            <a:fld id="{5EDECAF3-BA5A-421D-A854-3E9BED159E4F}" type="slidenum">
              <a:rPr lang="en-US" altLang="en-US"/>
              <a:pPr>
                <a:defRPr/>
              </a:pPr>
              <a:t>‹#›</a:t>
            </a:fld>
            <a:endParaRPr lang="en-US" altLang="en-US"/>
          </a:p>
        </p:txBody>
      </p:sp>
    </p:spTree>
    <p:extLst>
      <p:ext uri="{BB962C8B-B14F-4D97-AF65-F5344CB8AC3E}">
        <p14:creationId xmlns:p14="http://schemas.microsoft.com/office/powerpoint/2010/main" val="57904543"/>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E535EE-6E97-4B6E-B69E-CA36127FCB2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DA7721B-CE98-4161-8EA5-3265735BFF8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8794365-FFE1-4C08-A76D-1ED15E6DABB9}"/>
              </a:ext>
            </a:extLst>
          </p:cNvPr>
          <p:cNvSpPr>
            <a:spLocks noGrp="1"/>
          </p:cNvSpPr>
          <p:nvPr>
            <p:ph type="sldNum" sz="quarter" idx="12"/>
          </p:nvPr>
        </p:nvSpPr>
        <p:spPr/>
        <p:txBody>
          <a:bodyPr/>
          <a:lstStyle>
            <a:lvl1pPr>
              <a:defRPr/>
            </a:lvl1pPr>
          </a:lstStyle>
          <a:p>
            <a:pPr>
              <a:defRPr/>
            </a:pPr>
            <a:fld id="{51198BEB-C15D-4566-A4D0-E06596FAD664}" type="slidenum">
              <a:rPr lang="en-US" altLang="en-US"/>
              <a:pPr>
                <a:defRPr/>
              </a:pPr>
              <a:t>‹#›</a:t>
            </a:fld>
            <a:endParaRPr lang="en-US" altLang="en-US"/>
          </a:p>
        </p:txBody>
      </p:sp>
    </p:spTree>
    <p:extLst>
      <p:ext uri="{BB962C8B-B14F-4D97-AF65-F5344CB8AC3E}">
        <p14:creationId xmlns:p14="http://schemas.microsoft.com/office/powerpoint/2010/main" val="156171725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F200EB1-0DC8-4971-B032-2891564FAC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F03925D-32F0-4C52-A638-2D6A7B4C929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99C5768-F8C3-4801-B1D3-007AB7E97EF0}"/>
              </a:ext>
            </a:extLst>
          </p:cNvPr>
          <p:cNvSpPr>
            <a:spLocks noGrp="1"/>
          </p:cNvSpPr>
          <p:nvPr>
            <p:ph type="sldNum" sz="quarter" idx="12"/>
          </p:nvPr>
        </p:nvSpPr>
        <p:spPr/>
        <p:txBody>
          <a:bodyPr/>
          <a:lstStyle>
            <a:lvl1pPr>
              <a:defRPr/>
            </a:lvl1pPr>
          </a:lstStyle>
          <a:p>
            <a:pPr>
              <a:defRPr/>
            </a:pPr>
            <a:fld id="{F8506AC9-73C3-4F84-B1B7-A0B00AB58359}" type="slidenum">
              <a:rPr lang="en-US" altLang="en-US"/>
              <a:pPr>
                <a:defRPr/>
              </a:pPr>
              <a:t>‹#›</a:t>
            </a:fld>
            <a:endParaRPr lang="en-US" altLang="en-US"/>
          </a:p>
        </p:txBody>
      </p:sp>
    </p:spTree>
    <p:extLst>
      <p:ext uri="{BB962C8B-B14F-4D97-AF65-F5344CB8AC3E}">
        <p14:creationId xmlns:p14="http://schemas.microsoft.com/office/powerpoint/2010/main" val="1192708472"/>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E3D6AF-1347-4F32-AEE0-CFB5EF29B61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9FD5595-7697-4884-AA75-7CCFF5A57F2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A9F6AD9-3A7C-4675-97D7-7885B8F827C6}"/>
              </a:ext>
            </a:extLst>
          </p:cNvPr>
          <p:cNvSpPr>
            <a:spLocks noGrp="1"/>
          </p:cNvSpPr>
          <p:nvPr>
            <p:ph type="sldNum" sz="quarter" idx="12"/>
          </p:nvPr>
        </p:nvSpPr>
        <p:spPr/>
        <p:txBody>
          <a:bodyPr/>
          <a:lstStyle>
            <a:lvl1pPr>
              <a:defRPr/>
            </a:lvl1pPr>
          </a:lstStyle>
          <a:p>
            <a:pPr>
              <a:defRPr/>
            </a:pPr>
            <a:fld id="{1E3904C9-0732-42E6-B732-D1525FBC7D40}" type="slidenum">
              <a:rPr lang="en-US" altLang="en-US"/>
              <a:pPr>
                <a:defRPr/>
              </a:pPr>
              <a:t>‹#›</a:t>
            </a:fld>
            <a:endParaRPr lang="en-US" altLang="en-US"/>
          </a:p>
        </p:txBody>
      </p:sp>
    </p:spTree>
    <p:extLst>
      <p:ext uri="{BB962C8B-B14F-4D97-AF65-F5344CB8AC3E}">
        <p14:creationId xmlns:p14="http://schemas.microsoft.com/office/powerpoint/2010/main" val="393625644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82E9969E-FD3E-4568-A55F-3E86BF0D938B}"/>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42E12C96-A6DB-4510-80E0-C2776288043A}"/>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89744D7-2A79-470E-8090-68F4F72BDFCB}"/>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0951079B-E5D4-4E51-9E47-F4D4430D32D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1BD34D7-8568-45B3-AFCB-C0A82E9CBAB0}"/>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55EEF23-878D-4D25-B529-2007A9A22575}"/>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9802A417-ABDD-4F18-BE18-C6AF21DA27F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7AB6DEE8-E977-4223-A64B-C65D2A147B75}"/>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E2C27FD5-DC13-482E-8947-AA5BF1321CA8}"/>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AEA1B7F-1D7A-428A-AC05-F157EF438DEE}"/>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538D51BC-3AA1-419A-A00F-0CC26148F906}"/>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E1C0BAD2-DB15-4860-892E-6ADBF5AA3775}"/>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F94E1E4-5F11-47BD-83F4-CAF7776F4BE8}"/>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2FF24A3-1760-45A7-BFFF-C360277E80AA}"/>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D32AE58E-4DEE-4E5C-8918-3B19976B8C02}"/>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3052229-2DA2-4952-966B-A104E1A63361}"/>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0AC5AFC8-60B1-4EC9-B867-1AED380E1B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13" r:id="rId11"/>
    <p:sldLayoutId id="2147483807" r:id="rId12"/>
    <p:sldLayoutId id="2147483814" r:id="rId13"/>
    <p:sldLayoutId id="2147483808" r:id="rId14"/>
    <p:sldLayoutId id="2147483809" r:id="rId15"/>
    <p:sldLayoutId id="2147483810" r:id="rId16"/>
    <p:sldLayoutId id="2147483815" r:id="rId17"/>
  </p:sldLayoutIdLst>
  <p:transition>
    <p:cut/>
  </p:transition>
  <p:hf hdr="0" ft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65980D80-E629-4CE0-94F9-FBBAC26A8C56}"/>
              </a:ext>
            </a:extLst>
          </p:cNvPr>
          <p:cNvSpPr>
            <a:spLocks noGrp="1" noChangeArrowheads="1"/>
          </p:cNvSpPr>
          <p:nvPr>
            <p:ph type="ctrTitle"/>
          </p:nvPr>
        </p:nvSpPr>
        <p:spPr>
          <a:xfrm>
            <a:off x="1271588" y="4149725"/>
            <a:ext cx="7543800" cy="1524000"/>
          </a:xfrm>
        </p:spPr>
        <p:txBody>
          <a:bodyPr/>
          <a:lstStyle/>
          <a:p>
            <a:pPr algn="ctr"/>
            <a:r>
              <a:rPr lang="en-AU" altLang="en-US" sz="6000" b="1" dirty="0">
                <a:solidFill>
                  <a:schemeClr val="tx1"/>
                </a:solidFill>
              </a:rPr>
              <a:t>A brief overview of G.I.S. and Remote Sensing in Samoa</a:t>
            </a:r>
            <a:br>
              <a:rPr lang="en-AU" altLang="en-US" sz="4800" b="1" dirty="0">
                <a:solidFill>
                  <a:schemeClr val="tx1"/>
                </a:solidFill>
              </a:rPr>
            </a:br>
            <a:br>
              <a:rPr lang="en-AU" altLang="en-US" sz="2800" b="1" dirty="0">
                <a:solidFill>
                  <a:schemeClr val="tx1"/>
                </a:solidFill>
              </a:rPr>
            </a:br>
            <a:r>
              <a:rPr lang="en-AU" altLang="en-US" sz="3200" b="1" dirty="0"/>
              <a:t>by James Atherton</a:t>
            </a:r>
            <a:br>
              <a:rPr lang="en-AU" altLang="en-US" sz="3200" b="1" dirty="0"/>
            </a:br>
            <a:r>
              <a:rPr lang="en-AU" altLang="en-US" sz="2000" b="1" dirty="0"/>
              <a:t>GIS and Environment Specialist</a:t>
            </a:r>
            <a:br>
              <a:rPr lang="en-AU" altLang="en-US" sz="2000" b="1" dirty="0"/>
            </a:br>
            <a:br>
              <a:rPr lang="en-AU" altLang="en-US" sz="3200" b="1" dirty="0"/>
            </a:br>
            <a:r>
              <a:rPr lang="en-AU" altLang="en-US" sz="2000" b="1" dirty="0"/>
              <a:t>FOSS4G Oceania 2020</a:t>
            </a:r>
            <a:br>
              <a:rPr lang="en-AU" altLang="en-US" sz="2000" b="1" dirty="0"/>
            </a:br>
            <a:r>
              <a:rPr lang="en-AU" altLang="en-US" sz="2000" b="1" dirty="0"/>
              <a:t>Nov 20, 2020</a:t>
            </a:r>
            <a:endParaRPr lang="en-AU" altLang="en-US" sz="4800" dirty="0"/>
          </a:p>
        </p:txBody>
      </p:sp>
      <p:sp>
        <p:nvSpPr>
          <p:cNvPr id="9219" name="Rectangle 15">
            <a:extLst>
              <a:ext uri="{FF2B5EF4-FFF2-40B4-BE49-F238E27FC236}">
                <a16:creationId xmlns:a16="http://schemas.microsoft.com/office/drawing/2014/main" id="{A3F1710C-9E6E-4776-A43C-20AC3E800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277AF735-A5CE-423D-8F16-BCFE6D10CED5}" type="slidenum">
              <a:rPr lang="en-US" altLang="en-US">
                <a:solidFill>
                  <a:schemeClr val="accent1"/>
                </a:solidFill>
              </a:rPr>
              <a:pPr fontAlgn="base">
                <a:spcBef>
                  <a:spcPct val="0"/>
                </a:spcBef>
                <a:spcAft>
                  <a:spcPct val="0"/>
                </a:spcAft>
                <a:buClrTx/>
                <a:buSzTx/>
                <a:buFontTx/>
                <a:buNone/>
              </a:pPr>
              <a:t>1</a:t>
            </a:fld>
            <a:endParaRPr lang="en-US" altLang="en-US">
              <a:solidFill>
                <a:schemeClr val="accent1"/>
              </a:solidFill>
            </a:endParaRPr>
          </a:p>
        </p:txBody>
      </p:sp>
      <p:pic>
        <p:nvPicPr>
          <p:cNvPr id="9220" name="Picture 2">
            <a:extLst>
              <a:ext uri="{FF2B5EF4-FFF2-40B4-BE49-F238E27FC236}">
                <a16:creationId xmlns:a16="http://schemas.microsoft.com/office/drawing/2014/main" id="{49E1AB80-D72A-4EB8-A125-6C633E028D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2114" y="5638800"/>
            <a:ext cx="16097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Politics of Samoa - Wikipedia">
            <a:extLst>
              <a:ext uri="{FF2B5EF4-FFF2-40B4-BE49-F238E27FC236}">
                <a16:creationId xmlns:a16="http://schemas.microsoft.com/office/drawing/2014/main" id="{829F7A31-D30B-4D20-BFC6-E7BA741860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74914" y="5724525"/>
            <a:ext cx="8493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About our Partners | Pacific Environment">
            <a:extLst>
              <a:ext uri="{FF2B5EF4-FFF2-40B4-BE49-F238E27FC236}">
                <a16:creationId xmlns:a16="http://schemas.microsoft.com/office/drawing/2014/main" id="{1469FD92-84F6-4841-A61B-7C94DA3B49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1114" y="5746750"/>
            <a:ext cx="8969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Skyeye Vanuatu - Home | Facebook">
            <a:extLst>
              <a:ext uri="{FF2B5EF4-FFF2-40B4-BE49-F238E27FC236}">
                <a16:creationId xmlns:a16="http://schemas.microsoft.com/office/drawing/2014/main" id="{3090E4E8-878F-4EAF-97AB-EA07DCD88D7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83652" y="5741886"/>
            <a:ext cx="12715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43FC5C-9997-4828-809B-A781E50E7FD1}"/>
              </a:ext>
            </a:extLst>
          </p:cNvPr>
          <p:cNvPicPr>
            <a:picLocks noChangeAspect="1"/>
          </p:cNvPicPr>
          <p:nvPr/>
        </p:nvPicPr>
        <p:blipFill rotWithShape="1">
          <a:blip r:embed="rId7">
            <a:extLst>
              <a:ext uri="{28A0092B-C50C-407E-A947-70E740481C1C}">
                <a14:useLocalDpi xmlns:a14="http://schemas.microsoft.com/office/drawing/2010/main" val="0"/>
              </a:ext>
            </a:extLst>
          </a:blip>
          <a:srcRect l="34407" t="80450" r="37917" b="6310"/>
          <a:stretch/>
        </p:blipFill>
        <p:spPr>
          <a:xfrm>
            <a:off x="7032104" y="3910749"/>
            <a:ext cx="2683945" cy="908050"/>
          </a:xfrm>
          <a:prstGeom prst="rect">
            <a:avLst/>
          </a:prstGeom>
        </p:spPr>
      </p:pic>
      <p:pic>
        <p:nvPicPr>
          <p:cNvPr id="7" name="Picture 6">
            <a:extLst>
              <a:ext uri="{FF2B5EF4-FFF2-40B4-BE49-F238E27FC236}">
                <a16:creationId xmlns:a16="http://schemas.microsoft.com/office/drawing/2014/main" id="{F584F2A5-16BF-400D-B648-B8517E77D144}"/>
              </a:ext>
            </a:extLst>
          </p:cNvPr>
          <p:cNvPicPr>
            <a:picLocks noChangeAspect="1"/>
          </p:cNvPicPr>
          <p:nvPr/>
        </p:nvPicPr>
        <p:blipFill rotWithShape="1">
          <a:blip r:embed="rId8">
            <a:extLst>
              <a:ext uri="{28A0092B-C50C-407E-A947-70E740481C1C}">
                <a14:useLocalDpi xmlns:a14="http://schemas.microsoft.com/office/drawing/2010/main" val="0"/>
              </a:ext>
            </a:extLst>
          </a:blip>
          <a:srcRect l="64850" t="72049" r="18551" b="651"/>
          <a:stretch/>
        </p:blipFill>
        <p:spPr>
          <a:xfrm>
            <a:off x="1313239" y="3721766"/>
            <a:ext cx="1110353" cy="1291409"/>
          </a:xfrm>
          <a:prstGeom prst="rect">
            <a:avLst/>
          </a:prstGeom>
        </p:spPr>
      </p:pic>
      <p:pic>
        <p:nvPicPr>
          <p:cNvPr id="8" name="Picture 7">
            <a:extLst>
              <a:ext uri="{FF2B5EF4-FFF2-40B4-BE49-F238E27FC236}">
                <a16:creationId xmlns:a16="http://schemas.microsoft.com/office/drawing/2014/main" id="{B61C462F-78F1-4950-BF8A-AEDE1A19D6B3}"/>
              </a:ext>
            </a:extLst>
          </p:cNvPr>
          <p:cNvPicPr>
            <a:picLocks noChangeAspect="1"/>
          </p:cNvPicPr>
          <p:nvPr/>
        </p:nvPicPr>
        <p:blipFill rotWithShape="1">
          <a:blip r:embed="rId7">
            <a:extLst>
              <a:ext uri="{28A0092B-C50C-407E-A947-70E740481C1C}">
                <a14:useLocalDpi xmlns:a14="http://schemas.microsoft.com/office/drawing/2010/main" val="0"/>
              </a:ext>
            </a:extLst>
          </a:blip>
          <a:srcRect l="34407" t="80450" r="37917" b="6310"/>
          <a:stretch/>
        </p:blipFill>
        <p:spPr>
          <a:xfrm>
            <a:off x="7034403" y="3937676"/>
            <a:ext cx="2683945" cy="908050"/>
          </a:xfrm>
          <a:prstGeom prst="rect">
            <a:avLst/>
          </a:prstGeom>
        </p:spPr>
      </p:pic>
      <p:pic>
        <p:nvPicPr>
          <p:cNvPr id="9" name="Picture 8">
            <a:extLst>
              <a:ext uri="{FF2B5EF4-FFF2-40B4-BE49-F238E27FC236}">
                <a16:creationId xmlns:a16="http://schemas.microsoft.com/office/drawing/2014/main" id="{6E3F732E-1AC6-4F01-BF48-C7F97A694CDF}"/>
              </a:ext>
            </a:extLst>
          </p:cNvPr>
          <p:cNvPicPr>
            <a:picLocks noChangeAspect="1"/>
          </p:cNvPicPr>
          <p:nvPr/>
        </p:nvPicPr>
        <p:blipFill rotWithShape="1">
          <a:blip r:embed="rId8">
            <a:extLst>
              <a:ext uri="{28A0092B-C50C-407E-A947-70E740481C1C}">
                <a14:useLocalDpi xmlns:a14="http://schemas.microsoft.com/office/drawing/2010/main" val="0"/>
              </a:ext>
            </a:extLst>
          </a:blip>
          <a:srcRect l="64850" t="72049" r="18551" b="651"/>
          <a:stretch/>
        </p:blipFill>
        <p:spPr>
          <a:xfrm>
            <a:off x="1436937" y="3718622"/>
            <a:ext cx="1110353" cy="1291409"/>
          </a:xfrm>
          <a:prstGeom prst="rect">
            <a:avLst/>
          </a:prstGeom>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708898C-5D5F-4951-8BCD-4202E8BAC314}"/>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6F339FA9-01E1-49EF-A6F3-C66548306209}" type="slidenum">
              <a:rPr lang="en-US" altLang="en-US">
                <a:solidFill>
                  <a:schemeClr val="accent1"/>
                </a:solidFill>
              </a:rPr>
              <a:pPr fontAlgn="base">
                <a:spcBef>
                  <a:spcPct val="0"/>
                </a:spcBef>
                <a:spcAft>
                  <a:spcPct val="0"/>
                </a:spcAft>
                <a:buClrTx/>
                <a:buSzTx/>
                <a:buFontTx/>
                <a:buNone/>
              </a:pPr>
              <a:t>10</a:t>
            </a:fld>
            <a:endParaRPr lang="en-US" altLang="en-US">
              <a:solidFill>
                <a:schemeClr val="accent1"/>
              </a:solidFill>
            </a:endParaRPr>
          </a:p>
        </p:txBody>
      </p:sp>
      <p:pic>
        <p:nvPicPr>
          <p:cNvPr id="103429" name="Picture 1029">
            <a:extLst>
              <a:ext uri="{FF2B5EF4-FFF2-40B4-BE49-F238E27FC236}">
                <a16:creationId xmlns:a16="http://schemas.microsoft.com/office/drawing/2014/main" id="{41F8FE9C-0DE2-4840-B05A-58DC983D2D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671" y="574079"/>
            <a:ext cx="5148263"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1028">
            <a:extLst>
              <a:ext uri="{FF2B5EF4-FFF2-40B4-BE49-F238E27FC236}">
                <a16:creationId xmlns:a16="http://schemas.microsoft.com/office/drawing/2014/main" id="{C4B84A42-35C1-487B-8964-D533A6FA58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019" t="7487" r="3639" b="7750"/>
          <a:stretch/>
        </p:blipFill>
        <p:spPr bwMode="auto">
          <a:xfrm>
            <a:off x="5184209" y="592374"/>
            <a:ext cx="4815038" cy="31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1027">
            <a:extLst>
              <a:ext uri="{FF2B5EF4-FFF2-40B4-BE49-F238E27FC236}">
                <a16:creationId xmlns:a16="http://schemas.microsoft.com/office/drawing/2014/main" id="{09466E51-CD77-488F-B89B-0AE6A320183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823" t="2262" r="3451"/>
          <a:stretch/>
        </p:blipFill>
        <p:spPr bwMode="auto">
          <a:xfrm>
            <a:off x="335686" y="3268155"/>
            <a:ext cx="4635496" cy="34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2" name="Text Box 1032">
            <a:extLst>
              <a:ext uri="{FF2B5EF4-FFF2-40B4-BE49-F238E27FC236}">
                <a16:creationId xmlns:a16="http://schemas.microsoft.com/office/drawing/2014/main" id="{B39F7B22-2732-4D51-9553-7F54A7F9BFF9}"/>
              </a:ext>
            </a:extLst>
          </p:cNvPr>
          <p:cNvSpPr txBox="1">
            <a:spLocks noChangeArrowheads="1"/>
          </p:cNvSpPr>
          <p:nvPr/>
        </p:nvSpPr>
        <p:spPr bwMode="auto">
          <a:xfrm>
            <a:off x="1200150" y="93663"/>
            <a:ext cx="7848600" cy="646112"/>
          </a:xfrm>
          <a:prstGeom prst="rect">
            <a:avLst/>
          </a:prstGeom>
        </p:spPr>
        <p:txBody>
          <a:bodyPr>
            <a:normAutofit fontScale="97500"/>
          </a:bodyPr>
          <a:lstStyle>
            <a:defPPr>
              <a:defRPr lang="en-US"/>
            </a:defPPr>
            <a:lvl1pPr algn="ctr">
              <a:spcBef>
                <a:spcPct val="0"/>
              </a:spcBef>
              <a:buNone/>
              <a:defRPr sz="36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AU" altLang="en-US" dirty="0"/>
              <a:t> Output map examples</a:t>
            </a:r>
          </a:p>
        </p:txBody>
      </p:sp>
      <p:pic>
        <p:nvPicPr>
          <p:cNvPr id="3" name="Picture 2">
            <a:extLst>
              <a:ext uri="{FF2B5EF4-FFF2-40B4-BE49-F238E27FC236}">
                <a16:creationId xmlns:a16="http://schemas.microsoft.com/office/drawing/2014/main" id="{06690E97-C2F9-425B-AEF6-9FC370ECA650}"/>
              </a:ext>
            </a:extLst>
          </p:cNvPr>
          <p:cNvPicPr>
            <a:picLocks noChangeAspect="1"/>
          </p:cNvPicPr>
          <p:nvPr/>
        </p:nvPicPr>
        <p:blipFill rotWithShape="1">
          <a:blip r:embed="rId6"/>
          <a:srcRect l="11778" t="10223" r="9701" b="8516"/>
          <a:stretch/>
        </p:blipFill>
        <p:spPr>
          <a:xfrm>
            <a:off x="5286794" y="3068960"/>
            <a:ext cx="4753594" cy="3483461"/>
          </a:xfrm>
          <a:prstGeom prst="rect">
            <a:avLst/>
          </a:prstGeom>
          <a:ln w="9525">
            <a:solidFill>
              <a:schemeClr val="tx1"/>
            </a:solidFill>
          </a:ln>
        </p:spPr>
      </p:pic>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DE5035-95BC-4D00-A409-6A3879CA008B}"/>
              </a:ext>
            </a:extLst>
          </p:cNvPr>
          <p:cNvSpPr>
            <a:spLocks noGrp="1"/>
          </p:cNvSpPr>
          <p:nvPr>
            <p:ph type="title"/>
          </p:nvPr>
        </p:nvSpPr>
        <p:spPr>
          <a:xfrm>
            <a:off x="192088" y="195263"/>
            <a:ext cx="8991600" cy="698500"/>
          </a:xfrm>
        </p:spPr>
        <p:txBody>
          <a:bodyPr rtlCol="0">
            <a:normAutofit fontScale="90000"/>
          </a:bodyPr>
          <a:lstStyle/>
          <a:p>
            <a:pPr algn="ctr" fontAlgn="auto">
              <a:spcAft>
                <a:spcPts val="0"/>
              </a:spcAft>
              <a:defRPr/>
            </a:pPr>
            <a:r>
              <a:rPr lang="en-GB" b="1" dirty="0"/>
              <a:t>Example 3- Predicting forest change in future climate</a:t>
            </a:r>
          </a:p>
        </p:txBody>
      </p:sp>
      <p:pic>
        <p:nvPicPr>
          <p:cNvPr id="2" name="Picture 1">
            <a:extLst>
              <a:ext uri="{FF2B5EF4-FFF2-40B4-BE49-F238E27FC236}">
                <a16:creationId xmlns:a16="http://schemas.microsoft.com/office/drawing/2014/main" id="{B8E64615-BC3A-4304-9F53-9D829A77A5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914" y="1404916"/>
            <a:ext cx="3424138" cy="2365050"/>
          </a:xfrm>
          <a:prstGeom prst="rect">
            <a:avLst/>
          </a:prstGeom>
        </p:spPr>
      </p:pic>
      <p:pic>
        <p:nvPicPr>
          <p:cNvPr id="3" name="Picture 2">
            <a:extLst>
              <a:ext uri="{FF2B5EF4-FFF2-40B4-BE49-F238E27FC236}">
                <a16:creationId xmlns:a16="http://schemas.microsoft.com/office/drawing/2014/main" id="{0AD524EA-006A-48F6-AE4E-B9A6F68DE7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4267200"/>
            <a:ext cx="3200400" cy="2426512"/>
          </a:xfrm>
          <a:prstGeom prst="rect">
            <a:avLst/>
          </a:prstGeom>
        </p:spPr>
      </p:pic>
      <p:pic>
        <p:nvPicPr>
          <p:cNvPr id="4" name="Picture 3">
            <a:extLst>
              <a:ext uri="{FF2B5EF4-FFF2-40B4-BE49-F238E27FC236}">
                <a16:creationId xmlns:a16="http://schemas.microsoft.com/office/drawing/2014/main" id="{3C88E4F3-6E74-4DCF-A946-234267C118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6840" y="4236307"/>
            <a:ext cx="3424137" cy="2387120"/>
          </a:xfrm>
          <a:prstGeom prst="rect">
            <a:avLst/>
          </a:prstGeom>
        </p:spPr>
      </p:pic>
      <p:sp>
        <p:nvSpPr>
          <p:cNvPr id="5" name="Arrow: Right 4">
            <a:extLst>
              <a:ext uri="{FF2B5EF4-FFF2-40B4-BE49-F238E27FC236}">
                <a16:creationId xmlns:a16="http://schemas.microsoft.com/office/drawing/2014/main" id="{8E42FB3D-A9F9-44B9-9C93-2A8F0BFE5719}"/>
              </a:ext>
            </a:extLst>
          </p:cNvPr>
          <p:cNvSpPr/>
          <p:nvPr/>
        </p:nvSpPr>
        <p:spPr bwMode="auto">
          <a:xfrm rot="5400000">
            <a:off x="6553200" y="3856641"/>
            <a:ext cx="539012" cy="365662"/>
          </a:xfrm>
          <a:prstGeom prst="rightArrow">
            <a:avLst/>
          </a:prstGeom>
          <a:solidFill>
            <a:srgbClr val="FF0000"/>
          </a:solidFill>
          <a:ln>
            <a:noFill/>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accent2"/>
              </a:buClr>
              <a:buSzPct val="75000"/>
              <a:buFont typeface="Monotype Sorts" pitchFamily="2" charset="2"/>
              <a:buNone/>
              <a:tabLst/>
            </a:pPr>
            <a:endParaRPr kumimoji="0" lang="en-GB" sz="7200" b="1" i="0" u="none" strike="noStrike" cap="none" normalizeH="0" baseline="0" dirty="0">
              <a:ln>
                <a:noFill/>
              </a:ln>
              <a:solidFill>
                <a:schemeClr val="accent2"/>
              </a:solidFill>
              <a:effectLst>
                <a:outerShdw blurRad="38100" dist="38100" dir="2700000" algn="tl">
                  <a:srgbClr val="000000">
                    <a:alpha val="43137"/>
                  </a:srgbClr>
                </a:outerShdw>
              </a:effectLst>
              <a:latin typeface="Franklin Gothic" pitchFamily="34" charset="0"/>
            </a:endParaRPr>
          </a:p>
        </p:txBody>
      </p:sp>
      <p:pic>
        <p:nvPicPr>
          <p:cNvPr id="7" name="Picture 6">
            <a:extLst>
              <a:ext uri="{FF2B5EF4-FFF2-40B4-BE49-F238E27FC236}">
                <a16:creationId xmlns:a16="http://schemas.microsoft.com/office/drawing/2014/main" id="{29A1453E-BFD2-4F29-9086-637321B315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57800" y="1371600"/>
            <a:ext cx="3200400" cy="2483061"/>
          </a:xfrm>
          <a:prstGeom prst="rect">
            <a:avLst/>
          </a:prstGeom>
        </p:spPr>
      </p:pic>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AC498-C302-4A85-AE2B-808AFBE61971}"/>
              </a:ext>
            </a:extLst>
          </p:cNvPr>
          <p:cNvSpPr>
            <a:spLocks noGrp="1"/>
          </p:cNvSpPr>
          <p:nvPr>
            <p:ph/>
          </p:nvPr>
        </p:nvSpPr>
        <p:spPr>
          <a:xfrm>
            <a:off x="-168696" y="66615"/>
            <a:ext cx="9776370" cy="1168400"/>
          </a:xfrm>
        </p:spPr>
        <p:txBody>
          <a:bodyPr rtlCol="0">
            <a:noAutofit/>
          </a:bodyPr>
          <a:lstStyle/>
          <a:p>
            <a:pPr marL="109537" indent="0" algn="ctr" fontAlgn="auto">
              <a:spcAft>
                <a:spcPts val="0"/>
              </a:spcAft>
              <a:buFont typeface="Wingdings 3" charset="2"/>
              <a:buNone/>
              <a:defRPr/>
            </a:pPr>
            <a:r>
              <a:rPr lang="en-NZ" sz="3200" b="1" dirty="0">
                <a:solidFill>
                  <a:schemeClr val="accent1"/>
                </a:solidFill>
                <a:latin typeface="+mj-lt"/>
                <a:ea typeface="+mj-ea"/>
                <a:cs typeface="+mj-cs"/>
              </a:rPr>
              <a:t>Predicted changes in areas of 4 main rainforest communities between 2015 and 2090</a:t>
            </a:r>
          </a:p>
        </p:txBody>
      </p:sp>
      <p:sp>
        <p:nvSpPr>
          <p:cNvPr id="35843" name="Slide Number Placeholder 2">
            <a:extLst>
              <a:ext uri="{FF2B5EF4-FFF2-40B4-BE49-F238E27FC236}">
                <a16:creationId xmlns:a16="http://schemas.microsoft.com/office/drawing/2014/main" id="{F414BC98-4D8E-4C00-B7C6-2D502F5B5D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CEDF7B3-1E55-4F9D-A862-B550D77D65B8}" type="slidenum">
              <a:rPr lang="en-US" altLang="en-US" smtClean="0">
                <a:solidFill>
                  <a:schemeClr val="accent1"/>
                </a:solidFill>
              </a:rPr>
              <a:pPr fontAlgn="base">
                <a:spcBef>
                  <a:spcPct val="0"/>
                </a:spcBef>
                <a:spcAft>
                  <a:spcPct val="0"/>
                </a:spcAft>
              </a:pPr>
              <a:t>12</a:t>
            </a:fld>
            <a:endParaRPr lang="en-US" altLang="en-US">
              <a:solidFill>
                <a:schemeClr val="accent1"/>
              </a:solidFill>
            </a:endParaRPr>
          </a:p>
        </p:txBody>
      </p:sp>
      <p:sp>
        <p:nvSpPr>
          <p:cNvPr id="5" name="Arrow: Down 4">
            <a:extLst>
              <a:ext uri="{FF2B5EF4-FFF2-40B4-BE49-F238E27FC236}">
                <a16:creationId xmlns:a16="http://schemas.microsoft.com/office/drawing/2014/main" id="{ACA0B557-906E-435F-B20A-6F7CDDE694FC}"/>
              </a:ext>
            </a:extLst>
          </p:cNvPr>
          <p:cNvSpPr/>
          <p:nvPr/>
        </p:nvSpPr>
        <p:spPr bwMode="auto">
          <a:xfrm>
            <a:off x="7010400" y="1752600"/>
            <a:ext cx="457200" cy="457200"/>
          </a:xfrm>
          <a:prstGeom prst="downArrow">
            <a:avLst/>
          </a:prstGeom>
          <a:solidFill>
            <a:srgbClr val="FF0000"/>
          </a:solidFill>
          <a:ln>
            <a:noFill/>
          </a:ln>
          <a:effectLst/>
        </p:spPr>
        <p:txBody>
          <a:bodyPr lIns="92075" tIns="46038" rIns="92075" bIns="46038"/>
          <a:lstStyle/>
          <a:p>
            <a:pPr marL="342900" indent="-342900" defTabSz="914400" eaLnBrk="1" hangingPunct="1">
              <a:lnSpc>
                <a:spcPct val="80000"/>
              </a:lnSpc>
              <a:spcBef>
                <a:spcPct val="20000"/>
              </a:spcBef>
              <a:buClr>
                <a:schemeClr val="accent2"/>
              </a:buClr>
              <a:buSzPct val="75000"/>
              <a:defRPr/>
            </a:pPr>
            <a:endParaRPr lang="en-GB" sz="7200">
              <a:ln w="22225">
                <a:solidFill>
                  <a:schemeClr val="accent2"/>
                </a:solidFill>
                <a:prstDash val="solid"/>
              </a:ln>
              <a:solidFill>
                <a:schemeClr val="accent2">
                  <a:lumMod val="40000"/>
                  <a:lumOff val="60000"/>
                </a:schemeClr>
              </a:solidFill>
              <a:latin typeface="Franklin Gothic" pitchFamily="34" charset="0"/>
            </a:endParaRPr>
          </a:p>
        </p:txBody>
      </p:sp>
      <p:sp>
        <p:nvSpPr>
          <p:cNvPr id="6" name="Arrow: Down 5">
            <a:extLst>
              <a:ext uri="{FF2B5EF4-FFF2-40B4-BE49-F238E27FC236}">
                <a16:creationId xmlns:a16="http://schemas.microsoft.com/office/drawing/2014/main" id="{1D9FFFE0-3AA0-42E0-A2C3-DD27148A2748}"/>
              </a:ext>
            </a:extLst>
          </p:cNvPr>
          <p:cNvSpPr/>
          <p:nvPr/>
        </p:nvSpPr>
        <p:spPr bwMode="auto">
          <a:xfrm>
            <a:off x="7010400" y="5715000"/>
            <a:ext cx="457200" cy="457200"/>
          </a:xfrm>
          <a:prstGeom prst="downArrow">
            <a:avLst/>
          </a:prstGeom>
          <a:solidFill>
            <a:srgbClr val="FF0000"/>
          </a:solidFill>
          <a:ln>
            <a:noFill/>
          </a:ln>
          <a:effectLst/>
        </p:spPr>
        <p:txBody>
          <a:bodyPr lIns="92075" tIns="46038" rIns="92075" bIns="46038"/>
          <a:lstStyle/>
          <a:p>
            <a:pPr marL="342900" indent="-342900" defTabSz="914400" eaLnBrk="1" hangingPunct="1">
              <a:lnSpc>
                <a:spcPct val="80000"/>
              </a:lnSpc>
              <a:spcBef>
                <a:spcPct val="20000"/>
              </a:spcBef>
              <a:buClr>
                <a:schemeClr val="accent2"/>
              </a:buClr>
              <a:buSzPct val="75000"/>
              <a:defRPr/>
            </a:pPr>
            <a:endParaRPr lang="en-GB" sz="7200">
              <a:ln w="22225">
                <a:solidFill>
                  <a:schemeClr val="accent2"/>
                </a:solidFill>
                <a:prstDash val="solid"/>
              </a:ln>
              <a:solidFill>
                <a:schemeClr val="accent2">
                  <a:lumMod val="40000"/>
                  <a:lumOff val="60000"/>
                </a:schemeClr>
              </a:solidFill>
              <a:latin typeface="Franklin Gothic" pitchFamily="34" charset="0"/>
            </a:endParaRPr>
          </a:p>
        </p:txBody>
      </p:sp>
      <p:sp>
        <p:nvSpPr>
          <p:cNvPr id="7" name="Arrow: Down 6">
            <a:extLst>
              <a:ext uri="{FF2B5EF4-FFF2-40B4-BE49-F238E27FC236}">
                <a16:creationId xmlns:a16="http://schemas.microsoft.com/office/drawing/2014/main" id="{AF78A643-109A-4233-BCC7-148565B09174}"/>
              </a:ext>
            </a:extLst>
          </p:cNvPr>
          <p:cNvSpPr/>
          <p:nvPr/>
        </p:nvSpPr>
        <p:spPr bwMode="auto">
          <a:xfrm>
            <a:off x="7000875" y="2971800"/>
            <a:ext cx="457200" cy="457200"/>
          </a:xfrm>
          <a:prstGeom prst="downArrow">
            <a:avLst/>
          </a:prstGeom>
          <a:solidFill>
            <a:srgbClr val="FF0000"/>
          </a:solidFill>
          <a:ln>
            <a:noFill/>
          </a:ln>
          <a:effectLst/>
        </p:spPr>
        <p:txBody>
          <a:bodyPr lIns="92075" tIns="46038" rIns="92075" bIns="46038"/>
          <a:lstStyle/>
          <a:p>
            <a:pPr marL="342900" indent="-342900" defTabSz="914400" eaLnBrk="1" hangingPunct="1">
              <a:lnSpc>
                <a:spcPct val="80000"/>
              </a:lnSpc>
              <a:spcBef>
                <a:spcPct val="20000"/>
              </a:spcBef>
              <a:buClr>
                <a:schemeClr val="accent2"/>
              </a:buClr>
              <a:buSzPct val="75000"/>
              <a:defRPr/>
            </a:pPr>
            <a:endParaRPr lang="en-GB" sz="7200">
              <a:ln w="22225">
                <a:solidFill>
                  <a:schemeClr val="accent2"/>
                </a:solidFill>
                <a:prstDash val="solid"/>
              </a:ln>
              <a:solidFill>
                <a:schemeClr val="accent2">
                  <a:lumMod val="40000"/>
                  <a:lumOff val="60000"/>
                </a:schemeClr>
              </a:solidFill>
              <a:latin typeface="Franklin Gothic" pitchFamily="34" charset="0"/>
            </a:endParaRPr>
          </a:p>
        </p:txBody>
      </p:sp>
      <p:sp>
        <p:nvSpPr>
          <p:cNvPr id="8" name="Arrow: Down 7">
            <a:extLst>
              <a:ext uri="{FF2B5EF4-FFF2-40B4-BE49-F238E27FC236}">
                <a16:creationId xmlns:a16="http://schemas.microsoft.com/office/drawing/2014/main" id="{4D65AA89-5642-4F42-B6C3-E1ACB24FFDB4}"/>
              </a:ext>
            </a:extLst>
          </p:cNvPr>
          <p:cNvSpPr/>
          <p:nvPr/>
        </p:nvSpPr>
        <p:spPr bwMode="auto">
          <a:xfrm rot="10800000">
            <a:off x="6996113" y="4457700"/>
            <a:ext cx="457200" cy="457200"/>
          </a:xfrm>
          <a:prstGeom prst="downArrow">
            <a:avLst/>
          </a:prstGeom>
          <a:solidFill>
            <a:srgbClr val="00B050"/>
          </a:solidFill>
          <a:ln>
            <a:noFill/>
          </a:ln>
          <a:effectLst/>
        </p:spPr>
        <p:txBody>
          <a:bodyPr lIns="92075" tIns="46038" rIns="92075" bIns="46038"/>
          <a:lstStyle/>
          <a:p>
            <a:pPr marL="342900" indent="-342900" defTabSz="914400" eaLnBrk="1" hangingPunct="1">
              <a:lnSpc>
                <a:spcPct val="80000"/>
              </a:lnSpc>
              <a:spcBef>
                <a:spcPct val="20000"/>
              </a:spcBef>
              <a:buClr>
                <a:schemeClr val="accent2"/>
              </a:buClr>
              <a:buSzPct val="75000"/>
              <a:defRPr/>
            </a:pPr>
            <a:endParaRPr lang="en-GB" sz="7200">
              <a:ln w="22225">
                <a:solidFill>
                  <a:schemeClr val="accent2"/>
                </a:solidFill>
                <a:prstDash val="solid"/>
              </a:ln>
              <a:solidFill>
                <a:schemeClr val="accent2">
                  <a:lumMod val="40000"/>
                  <a:lumOff val="60000"/>
                </a:schemeClr>
              </a:solidFill>
              <a:latin typeface="Franklin Gothic" pitchFamily="34" charset="0"/>
            </a:endParaRPr>
          </a:p>
        </p:txBody>
      </p:sp>
      <p:grpSp>
        <p:nvGrpSpPr>
          <p:cNvPr id="35848" name="Group 8">
            <a:extLst>
              <a:ext uri="{FF2B5EF4-FFF2-40B4-BE49-F238E27FC236}">
                <a16:creationId xmlns:a16="http://schemas.microsoft.com/office/drawing/2014/main" id="{162318D0-F16F-4E03-8108-389E9B80C4A1}"/>
              </a:ext>
            </a:extLst>
          </p:cNvPr>
          <p:cNvGrpSpPr>
            <a:grpSpLocks/>
          </p:cNvGrpSpPr>
          <p:nvPr/>
        </p:nvGrpSpPr>
        <p:grpSpPr bwMode="auto">
          <a:xfrm>
            <a:off x="1676400" y="1338263"/>
            <a:ext cx="4305300" cy="5149850"/>
            <a:chOff x="-1" y="14366"/>
            <a:chExt cx="4581609" cy="3521178"/>
          </a:xfrm>
        </p:grpSpPr>
        <p:grpSp>
          <p:nvGrpSpPr>
            <p:cNvPr id="35853" name="Group 9">
              <a:extLst>
                <a:ext uri="{FF2B5EF4-FFF2-40B4-BE49-F238E27FC236}">
                  <a16:creationId xmlns:a16="http://schemas.microsoft.com/office/drawing/2014/main" id="{E37566E3-C465-40CD-B5F6-928BC0C5F1B7}"/>
                </a:ext>
              </a:extLst>
            </p:cNvPr>
            <p:cNvGrpSpPr>
              <a:grpSpLocks/>
            </p:cNvGrpSpPr>
            <p:nvPr/>
          </p:nvGrpSpPr>
          <p:grpSpPr bwMode="auto">
            <a:xfrm>
              <a:off x="-1" y="225800"/>
              <a:ext cx="4581609" cy="3309744"/>
              <a:chOff x="-115" y="-3793"/>
              <a:chExt cx="6320135" cy="4485903"/>
            </a:xfrm>
          </p:grpSpPr>
          <p:sp>
            <p:nvSpPr>
              <p:cNvPr id="13" name="Freeform 73">
                <a:extLst>
                  <a:ext uri="{FF2B5EF4-FFF2-40B4-BE49-F238E27FC236}">
                    <a16:creationId xmlns:a16="http://schemas.microsoft.com/office/drawing/2014/main" id="{3EC848E8-9375-4F2A-A154-002EE4F9EA71}"/>
                  </a:ext>
                </a:extLst>
              </p:cNvPr>
              <p:cNvSpPr/>
              <p:nvPr/>
            </p:nvSpPr>
            <p:spPr>
              <a:xfrm flipH="1">
                <a:off x="3383674" y="3622947"/>
                <a:ext cx="2936346" cy="541390"/>
              </a:xfrm>
              <a:custGeom>
                <a:avLst/>
                <a:gdLst>
                  <a:gd name="connsiteX0" fmla="*/ 736979 w 3493827"/>
                  <a:gd name="connsiteY0" fmla="*/ 0 h 300250"/>
                  <a:gd name="connsiteX1" fmla="*/ 286603 w 3493827"/>
                  <a:gd name="connsiteY1" fmla="*/ 109182 h 300250"/>
                  <a:gd name="connsiteX2" fmla="*/ 40943 w 3493827"/>
                  <a:gd name="connsiteY2" fmla="*/ 163773 h 300250"/>
                  <a:gd name="connsiteX3" fmla="*/ 0 w 3493827"/>
                  <a:gd name="connsiteY3" fmla="*/ 286602 h 300250"/>
                  <a:gd name="connsiteX4" fmla="*/ 3493827 w 3493827"/>
                  <a:gd name="connsiteY4" fmla="*/ 300250 h 300250"/>
                  <a:gd name="connsiteX5" fmla="*/ 3493827 w 3493827"/>
                  <a:gd name="connsiteY5" fmla="*/ 13647 h 300250"/>
                  <a:gd name="connsiteX0" fmla="*/ 573206 w 3493827"/>
                  <a:gd name="connsiteY0" fmla="*/ 0 h 395784"/>
                  <a:gd name="connsiteX1" fmla="*/ 286603 w 3493827"/>
                  <a:gd name="connsiteY1" fmla="*/ 204716 h 395784"/>
                  <a:gd name="connsiteX2" fmla="*/ 40943 w 3493827"/>
                  <a:gd name="connsiteY2" fmla="*/ 259307 h 395784"/>
                  <a:gd name="connsiteX3" fmla="*/ 0 w 3493827"/>
                  <a:gd name="connsiteY3" fmla="*/ 382136 h 395784"/>
                  <a:gd name="connsiteX4" fmla="*/ 3493827 w 3493827"/>
                  <a:gd name="connsiteY4" fmla="*/ 395784 h 395784"/>
                  <a:gd name="connsiteX5" fmla="*/ 3493827 w 3493827"/>
                  <a:gd name="connsiteY5" fmla="*/ 109181 h 395784"/>
                  <a:gd name="connsiteX0" fmla="*/ 573206 w 3493827"/>
                  <a:gd name="connsiteY0" fmla="*/ 0 h 395784"/>
                  <a:gd name="connsiteX1" fmla="*/ 286603 w 3493827"/>
                  <a:gd name="connsiteY1" fmla="*/ 204716 h 395784"/>
                  <a:gd name="connsiteX2" fmla="*/ 40943 w 3493827"/>
                  <a:gd name="connsiteY2" fmla="*/ 259307 h 395784"/>
                  <a:gd name="connsiteX3" fmla="*/ 0 w 3493827"/>
                  <a:gd name="connsiteY3" fmla="*/ 382136 h 395784"/>
                  <a:gd name="connsiteX4" fmla="*/ 3493827 w 3493827"/>
                  <a:gd name="connsiteY4" fmla="*/ 395784 h 395784"/>
                  <a:gd name="connsiteX5" fmla="*/ 3466531 w 3493827"/>
                  <a:gd name="connsiteY5" fmla="*/ 12255 h 395784"/>
                  <a:gd name="connsiteX0" fmla="*/ 573206 w 3493827"/>
                  <a:gd name="connsiteY0" fmla="*/ 60442 h 456226"/>
                  <a:gd name="connsiteX1" fmla="*/ 286603 w 3493827"/>
                  <a:gd name="connsiteY1" fmla="*/ 265158 h 456226"/>
                  <a:gd name="connsiteX2" fmla="*/ 40943 w 3493827"/>
                  <a:gd name="connsiteY2" fmla="*/ 319749 h 456226"/>
                  <a:gd name="connsiteX3" fmla="*/ 0 w 3493827"/>
                  <a:gd name="connsiteY3" fmla="*/ 442578 h 456226"/>
                  <a:gd name="connsiteX4" fmla="*/ 3493827 w 3493827"/>
                  <a:gd name="connsiteY4" fmla="*/ 456226 h 456226"/>
                  <a:gd name="connsiteX5" fmla="*/ 3466531 w 3493827"/>
                  <a:gd name="connsiteY5" fmla="*/ 0 h 456226"/>
                  <a:gd name="connsiteX0" fmla="*/ 573206 w 3538175"/>
                  <a:gd name="connsiteY0" fmla="*/ 11979 h 407763"/>
                  <a:gd name="connsiteX1" fmla="*/ 286603 w 3538175"/>
                  <a:gd name="connsiteY1" fmla="*/ 216695 h 407763"/>
                  <a:gd name="connsiteX2" fmla="*/ 40943 w 3538175"/>
                  <a:gd name="connsiteY2" fmla="*/ 271286 h 407763"/>
                  <a:gd name="connsiteX3" fmla="*/ 0 w 3538175"/>
                  <a:gd name="connsiteY3" fmla="*/ 394115 h 407763"/>
                  <a:gd name="connsiteX4" fmla="*/ 3493827 w 3538175"/>
                  <a:gd name="connsiteY4" fmla="*/ 407763 h 407763"/>
                  <a:gd name="connsiteX5" fmla="*/ 3538175 w 3538175"/>
                  <a:gd name="connsiteY5" fmla="*/ 0 h 407763"/>
                  <a:gd name="connsiteX0" fmla="*/ 573206 w 3495188"/>
                  <a:gd name="connsiteY0" fmla="*/ 11979 h 407763"/>
                  <a:gd name="connsiteX1" fmla="*/ 286603 w 3495188"/>
                  <a:gd name="connsiteY1" fmla="*/ 216695 h 407763"/>
                  <a:gd name="connsiteX2" fmla="*/ 40943 w 3495188"/>
                  <a:gd name="connsiteY2" fmla="*/ 271286 h 407763"/>
                  <a:gd name="connsiteX3" fmla="*/ 0 w 3495188"/>
                  <a:gd name="connsiteY3" fmla="*/ 394115 h 407763"/>
                  <a:gd name="connsiteX4" fmla="*/ 3493827 w 3495188"/>
                  <a:gd name="connsiteY4" fmla="*/ 407763 h 407763"/>
                  <a:gd name="connsiteX5" fmla="*/ 3495188 w 3495188"/>
                  <a:gd name="connsiteY5" fmla="*/ 0 h 407763"/>
                  <a:gd name="connsiteX0" fmla="*/ 573206 w 3510194"/>
                  <a:gd name="connsiteY0" fmla="*/ 128022 h 523806"/>
                  <a:gd name="connsiteX1" fmla="*/ 286603 w 3510194"/>
                  <a:gd name="connsiteY1" fmla="*/ 332738 h 523806"/>
                  <a:gd name="connsiteX2" fmla="*/ 40943 w 3510194"/>
                  <a:gd name="connsiteY2" fmla="*/ 387329 h 523806"/>
                  <a:gd name="connsiteX3" fmla="*/ 0 w 3510194"/>
                  <a:gd name="connsiteY3" fmla="*/ 510158 h 523806"/>
                  <a:gd name="connsiteX4" fmla="*/ 3493827 w 3510194"/>
                  <a:gd name="connsiteY4" fmla="*/ 523806 h 523806"/>
                  <a:gd name="connsiteX5" fmla="*/ 3510194 w 3510194"/>
                  <a:gd name="connsiteY5" fmla="*/ 0 h 523806"/>
                  <a:gd name="connsiteX0" fmla="*/ 588210 w 3510194"/>
                  <a:gd name="connsiteY0" fmla="*/ 0 h 550509"/>
                  <a:gd name="connsiteX1" fmla="*/ 286603 w 3510194"/>
                  <a:gd name="connsiteY1" fmla="*/ 359441 h 550509"/>
                  <a:gd name="connsiteX2" fmla="*/ 40943 w 3510194"/>
                  <a:gd name="connsiteY2" fmla="*/ 414032 h 550509"/>
                  <a:gd name="connsiteX3" fmla="*/ 0 w 3510194"/>
                  <a:gd name="connsiteY3" fmla="*/ 536861 h 550509"/>
                  <a:gd name="connsiteX4" fmla="*/ 3493827 w 3510194"/>
                  <a:gd name="connsiteY4" fmla="*/ 550509 h 550509"/>
                  <a:gd name="connsiteX5" fmla="*/ 3510194 w 3510194"/>
                  <a:gd name="connsiteY5" fmla="*/ 26703 h 550509"/>
                  <a:gd name="connsiteX0" fmla="*/ 573205 w 3510194"/>
                  <a:gd name="connsiteY0" fmla="*/ 31318 h 523806"/>
                  <a:gd name="connsiteX1" fmla="*/ 286603 w 3510194"/>
                  <a:gd name="connsiteY1" fmla="*/ 332738 h 523806"/>
                  <a:gd name="connsiteX2" fmla="*/ 40943 w 3510194"/>
                  <a:gd name="connsiteY2" fmla="*/ 387329 h 523806"/>
                  <a:gd name="connsiteX3" fmla="*/ 0 w 3510194"/>
                  <a:gd name="connsiteY3" fmla="*/ 510158 h 523806"/>
                  <a:gd name="connsiteX4" fmla="*/ 3493827 w 3510194"/>
                  <a:gd name="connsiteY4" fmla="*/ 523806 h 523806"/>
                  <a:gd name="connsiteX5" fmla="*/ 3510194 w 3510194"/>
                  <a:gd name="connsiteY5" fmla="*/ 0 h 523806"/>
                  <a:gd name="connsiteX0" fmla="*/ 639374 w 3510194"/>
                  <a:gd name="connsiteY0" fmla="*/ 0 h 542783"/>
                  <a:gd name="connsiteX1" fmla="*/ 286603 w 3510194"/>
                  <a:gd name="connsiteY1" fmla="*/ 351715 h 542783"/>
                  <a:gd name="connsiteX2" fmla="*/ 40943 w 3510194"/>
                  <a:gd name="connsiteY2" fmla="*/ 406306 h 542783"/>
                  <a:gd name="connsiteX3" fmla="*/ 0 w 3510194"/>
                  <a:gd name="connsiteY3" fmla="*/ 529135 h 542783"/>
                  <a:gd name="connsiteX4" fmla="*/ 3493827 w 3510194"/>
                  <a:gd name="connsiteY4" fmla="*/ 542783 h 542783"/>
                  <a:gd name="connsiteX5" fmla="*/ 3510194 w 3510194"/>
                  <a:gd name="connsiteY5" fmla="*/ 18977 h 542783"/>
                  <a:gd name="connsiteX0" fmla="*/ 589748 w 3510194"/>
                  <a:gd name="connsiteY0" fmla="*/ 18744 h 523806"/>
                  <a:gd name="connsiteX1" fmla="*/ 286603 w 3510194"/>
                  <a:gd name="connsiteY1" fmla="*/ 332738 h 523806"/>
                  <a:gd name="connsiteX2" fmla="*/ 40943 w 3510194"/>
                  <a:gd name="connsiteY2" fmla="*/ 387329 h 523806"/>
                  <a:gd name="connsiteX3" fmla="*/ 0 w 3510194"/>
                  <a:gd name="connsiteY3" fmla="*/ 510158 h 523806"/>
                  <a:gd name="connsiteX4" fmla="*/ 3493827 w 3510194"/>
                  <a:gd name="connsiteY4" fmla="*/ 523806 h 523806"/>
                  <a:gd name="connsiteX5" fmla="*/ 3510194 w 3510194"/>
                  <a:gd name="connsiteY5" fmla="*/ 0 h 523806"/>
                  <a:gd name="connsiteX0" fmla="*/ 606290 w 3510194"/>
                  <a:gd name="connsiteY0" fmla="*/ 0 h 542783"/>
                  <a:gd name="connsiteX1" fmla="*/ 286603 w 3510194"/>
                  <a:gd name="connsiteY1" fmla="*/ 351715 h 542783"/>
                  <a:gd name="connsiteX2" fmla="*/ 40943 w 3510194"/>
                  <a:gd name="connsiteY2" fmla="*/ 406306 h 542783"/>
                  <a:gd name="connsiteX3" fmla="*/ 0 w 3510194"/>
                  <a:gd name="connsiteY3" fmla="*/ 529135 h 542783"/>
                  <a:gd name="connsiteX4" fmla="*/ 3493827 w 3510194"/>
                  <a:gd name="connsiteY4" fmla="*/ 542783 h 542783"/>
                  <a:gd name="connsiteX5" fmla="*/ 3510194 w 3510194"/>
                  <a:gd name="connsiteY5" fmla="*/ 18977 h 542783"/>
                  <a:gd name="connsiteX0" fmla="*/ 606290 w 3510194"/>
                  <a:gd name="connsiteY0" fmla="*/ 18745 h 523806"/>
                  <a:gd name="connsiteX1" fmla="*/ 286603 w 3510194"/>
                  <a:gd name="connsiteY1" fmla="*/ 332738 h 523806"/>
                  <a:gd name="connsiteX2" fmla="*/ 40943 w 3510194"/>
                  <a:gd name="connsiteY2" fmla="*/ 387329 h 523806"/>
                  <a:gd name="connsiteX3" fmla="*/ 0 w 3510194"/>
                  <a:gd name="connsiteY3" fmla="*/ 510158 h 523806"/>
                  <a:gd name="connsiteX4" fmla="*/ 3493827 w 3510194"/>
                  <a:gd name="connsiteY4" fmla="*/ 523806 h 523806"/>
                  <a:gd name="connsiteX5" fmla="*/ 3510194 w 3510194"/>
                  <a:gd name="connsiteY5" fmla="*/ 0 h 523806"/>
                  <a:gd name="connsiteX0" fmla="*/ 606290 w 3543457"/>
                  <a:gd name="connsiteY0" fmla="*/ 18745 h 523806"/>
                  <a:gd name="connsiteX1" fmla="*/ 286603 w 3543457"/>
                  <a:gd name="connsiteY1" fmla="*/ 332738 h 523806"/>
                  <a:gd name="connsiteX2" fmla="*/ 40943 w 3543457"/>
                  <a:gd name="connsiteY2" fmla="*/ 387329 h 523806"/>
                  <a:gd name="connsiteX3" fmla="*/ 0 w 3543457"/>
                  <a:gd name="connsiteY3" fmla="*/ 510158 h 523806"/>
                  <a:gd name="connsiteX4" fmla="*/ 3543454 w 3543457"/>
                  <a:gd name="connsiteY4" fmla="*/ 523806 h 523806"/>
                  <a:gd name="connsiteX5" fmla="*/ 3510194 w 3543457"/>
                  <a:gd name="connsiteY5" fmla="*/ 0 h 523806"/>
                  <a:gd name="connsiteX0" fmla="*/ 606290 w 3510483"/>
                  <a:gd name="connsiteY0" fmla="*/ 18745 h 510158"/>
                  <a:gd name="connsiteX1" fmla="*/ 286603 w 3510483"/>
                  <a:gd name="connsiteY1" fmla="*/ 332738 h 510158"/>
                  <a:gd name="connsiteX2" fmla="*/ 40943 w 3510483"/>
                  <a:gd name="connsiteY2" fmla="*/ 387329 h 510158"/>
                  <a:gd name="connsiteX3" fmla="*/ 0 w 3510483"/>
                  <a:gd name="connsiteY3" fmla="*/ 510158 h 510158"/>
                  <a:gd name="connsiteX4" fmla="*/ 3510370 w 3510483"/>
                  <a:gd name="connsiteY4" fmla="*/ 498659 h 510158"/>
                  <a:gd name="connsiteX5" fmla="*/ 3510194 w 3510483"/>
                  <a:gd name="connsiteY5" fmla="*/ 0 h 510158"/>
                  <a:gd name="connsiteX0" fmla="*/ 606290 w 3510483"/>
                  <a:gd name="connsiteY0" fmla="*/ 18745 h 510158"/>
                  <a:gd name="connsiteX1" fmla="*/ 352772 w 3510483"/>
                  <a:gd name="connsiteY1" fmla="*/ 295017 h 510158"/>
                  <a:gd name="connsiteX2" fmla="*/ 40943 w 3510483"/>
                  <a:gd name="connsiteY2" fmla="*/ 387329 h 510158"/>
                  <a:gd name="connsiteX3" fmla="*/ 0 w 3510483"/>
                  <a:gd name="connsiteY3" fmla="*/ 510158 h 510158"/>
                  <a:gd name="connsiteX4" fmla="*/ 3510370 w 3510483"/>
                  <a:gd name="connsiteY4" fmla="*/ 498659 h 510158"/>
                  <a:gd name="connsiteX5" fmla="*/ 3510194 w 3510483"/>
                  <a:gd name="connsiteY5" fmla="*/ 0 h 510158"/>
                  <a:gd name="connsiteX0" fmla="*/ 606290 w 3510483"/>
                  <a:gd name="connsiteY0" fmla="*/ 18745 h 510158"/>
                  <a:gd name="connsiteX1" fmla="*/ 352772 w 3510483"/>
                  <a:gd name="connsiteY1" fmla="*/ 295017 h 510158"/>
                  <a:gd name="connsiteX2" fmla="*/ 24401 w 3510483"/>
                  <a:gd name="connsiteY2" fmla="*/ 349608 h 510158"/>
                  <a:gd name="connsiteX3" fmla="*/ 0 w 3510483"/>
                  <a:gd name="connsiteY3" fmla="*/ 510158 h 510158"/>
                  <a:gd name="connsiteX4" fmla="*/ 3510370 w 3510483"/>
                  <a:gd name="connsiteY4" fmla="*/ 498659 h 510158"/>
                  <a:gd name="connsiteX5" fmla="*/ 3510194 w 3510483"/>
                  <a:gd name="connsiteY5" fmla="*/ 0 h 510158"/>
                  <a:gd name="connsiteX0" fmla="*/ 871347 w 3775540"/>
                  <a:gd name="connsiteY0" fmla="*/ 18745 h 510158"/>
                  <a:gd name="connsiteX1" fmla="*/ 617829 w 3775540"/>
                  <a:gd name="connsiteY1" fmla="*/ 295017 h 510158"/>
                  <a:gd name="connsiteX2" fmla="*/ 289458 w 3775540"/>
                  <a:gd name="connsiteY2" fmla="*/ 349608 h 510158"/>
                  <a:gd name="connsiteX3" fmla="*/ 265057 w 3775540"/>
                  <a:gd name="connsiteY3" fmla="*/ 510158 h 510158"/>
                  <a:gd name="connsiteX4" fmla="*/ 3775427 w 3775540"/>
                  <a:gd name="connsiteY4" fmla="*/ 498659 h 510158"/>
                  <a:gd name="connsiteX5" fmla="*/ 3775251 w 3775540"/>
                  <a:gd name="connsiteY5" fmla="*/ 0 h 510158"/>
                  <a:gd name="connsiteX0" fmla="*/ 606290 w 3510483"/>
                  <a:gd name="connsiteY0" fmla="*/ 18745 h 510158"/>
                  <a:gd name="connsiteX1" fmla="*/ 352772 w 3510483"/>
                  <a:gd name="connsiteY1" fmla="*/ 295017 h 510158"/>
                  <a:gd name="connsiteX2" fmla="*/ 24401 w 3510483"/>
                  <a:gd name="connsiteY2" fmla="*/ 349608 h 510158"/>
                  <a:gd name="connsiteX3" fmla="*/ 0 w 3510483"/>
                  <a:gd name="connsiteY3" fmla="*/ 510158 h 510158"/>
                  <a:gd name="connsiteX4" fmla="*/ 3510370 w 3510483"/>
                  <a:gd name="connsiteY4" fmla="*/ 498659 h 510158"/>
                  <a:gd name="connsiteX5" fmla="*/ 3510194 w 3510483"/>
                  <a:gd name="connsiteY5" fmla="*/ 0 h 510158"/>
                  <a:gd name="connsiteX0" fmla="*/ 618307 w 3522500"/>
                  <a:gd name="connsiteY0" fmla="*/ 18745 h 510158"/>
                  <a:gd name="connsiteX1" fmla="*/ 430959 w 3522500"/>
                  <a:gd name="connsiteY1" fmla="*/ 244722 h 510158"/>
                  <a:gd name="connsiteX2" fmla="*/ 36418 w 3522500"/>
                  <a:gd name="connsiteY2" fmla="*/ 349608 h 510158"/>
                  <a:gd name="connsiteX3" fmla="*/ 12017 w 3522500"/>
                  <a:gd name="connsiteY3" fmla="*/ 510158 h 510158"/>
                  <a:gd name="connsiteX4" fmla="*/ 3522387 w 3522500"/>
                  <a:gd name="connsiteY4" fmla="*/ 498659 h 510158"/>
                  <a:gd name="connsiteX5" fmla="*/ 3522211 w 3522500"/>
                  <a:gd name="connsiteY5" fmla="*/ 0 h 510158"/>
                  <a:gd name="connsiteX0" fmla="*/ 618307 w 3522500"/>
                  <a:gd name="connsiteY0" fmla="*/ 18745 h 510158"/>
                  <a:gd name="connsiteX1" fmla="*/ 430959 w 3522500"/>
                  <a:gd name="connsiteY1" fmla="*/ 244722 h 510158"/>
                  <a:gd name="connsiteX2" fmla="*/ 36418 w 3522500"/>
                  <a:gd name="connsiteY2" fmla="*/ 349608 h 510158"/>
                  <a:gd name="connsiteX3" fmla="*/ 12017 w 3522500"/>
                  <a:gd name="connsiteY3" fmla="*/ 510158 h 510158"/>
                  <a:gd name="connsiteX4" fmla="*/ 3522387 w 3522500"/>
                  <a:gd name="connsiteY4" fmla="*/ 498659 h 510158"/>
                  <a:gd name="connsiteX5" fmla="*/ 3522211 w 3522500"/>
                  <a:gd name="connsiteY5" fmla="*/ 0 h 510158"/>
                  <a:gd name="connsiteX0" fmla="*/ 618307 w 3522500"/>
                  <a:gd name="connsiteY0" fmla="*/ 18745 h 510158"/>
                  <a:gd name="connsiteX1" fmla="*/ 430959 w 3522500"/>
                  <a:gd name="connsiteY1" fmla="*/ 244722 h 510158"/>
                  <a:gd name="connsiteX2" fmla="*/ 36418 w 3522500"/>
                  <a:gd name="connsiteY2" fmla="*/ 349608 h 510158"/>
                  <a:gd name="connsiteX3" fmla="*/ 12017 w 3522500"/>
                  <a:gd name="connsiteY3" fmla="*/ 510158 h 510158"/>
                  <a:gd name="connsiteX4" fmla="*/ 3522387 w 3522500"/>
                  <a:gd name="connsiteY4" fmla="*/ 498659 h 510158"/>
                  <a:gd name="connsiteX5" fmla="*/ 3522211 w 3522500"/>
                  <a:gd name="connsiteY5" fmla="*/ 0 h 510158"/>
                  <a:gd name="connsiteX0" fmla="*/ 618307 w 3522500"/>
                  <a:gd name="connsiteY0" fmla="*/ 18745 h 510158"/>
                  <a:gd name="connsiteX1" fmla="*/ 430959 w 3522500"/>
                  <a:gd name="connsiteY1" fmla="*/ 244722 h 510158"/>
                  <a:gd name="connsiteX2" fmla="*/ 36418 w 3522500"/>
                  <a:gd name="connsiteY2" fmla="*/ 349608 h 510158"/>
                  <a:gd name="connsiteX3" fmla="*/ 12017 w 3522500"/>
                  <a:gd name="connsiteY3" fmla="*/ 510158 h 510158"/>
                  <a:gd name="connsiteX4" fmla="*/ 3522387 w 3522500"/>
                  <a:gd name="connsiteY4" fmla="*/ 498659 h 510158"/>
                  <a:gd name="connsiteX5" fmla="*/ 3522211 w 3522500"/>
                  <a:gd name="connsiteY5" fmla="*/ 0 h 510158"/>
                  <a:gd name="connsiteX0" fmla="*/ 722086 w 3626279"/>
                  <a:gd name="connsiteY0" fmla="*/ 18745 h 510158"/>
                  <a:gd name="connsiteX1" fmla="*/ 534738 w 3626279"/>
                  <a:gd name="connsiteY1" fmla="*/ 244722 h 510158"/>
                  <a:gd name="connsiteX2" fmla="*/ 140197 w 3626279"/>
                  <a:gd name="connsiteY2" fmla="*/ 349608 h 510158"/>
                  <a:gd name="connsiteX3" fmla="*/ 0 w 3626279"/>
                  <a:gd name="connsiteY3" fmla="*/ 510158 h 510158"/>
                  <a:gd name="connsiteX4" fmla="*/ 3626166 w 3626279"/>
                  <a:gd name="connsiteY4" fmla="*/ 498659 h 510158"/>
                  <a:gd name="connsiteX5" fmla="*/ 3625990 w 3626279"/>
                  <a:gd name="connsiteY5" fmla="*/ 0 h 510158"/>
                  <a:gd name="connsiteX0" fmla="*/ 736887 w 3641080"/>
                  <a:gd name="connsiteY0" fmla="*/ 18745 h 510158"/>
                  <a:gd name="connsiteX1" fmla="*/ 549539 w 3641080"/>
                  <a:gd name="connsiteY1" fmla="*/ 244722 h 510158"/>
                  <a:gd name="connsiteX2" fmla="*/ 154998 w 3641080"/>
                  <a:gd name="connsiteY2" fmla="*/ 349608 h 510158"/>
                  <a:gd name="connsiteX3" fmla="*/ 14801 w 3641080"/>
                  <a:gd name="connsiteY3" fmla="*/ 510158 h 510158"/>
                  <a:gd name="connsiteX4" fmla="*/ 3640967 w 3641080"/>
                  <a:gd name="connsiteY4" fmla="*/ 498659 h 510158"/>
                  <a:gd name="connsiteX5" fmla="*/ 3640791 w 3641080"/>
                  <a:gd name="connsiteY5" fmla="*/ 0 h 510158"/>
                  <a:gd name="connsiteX0" fmla="*/ 722086 w 3626279"/>
                  <a:gd name="connsiteY0" fmla="*/ 18745 h 510158"/>
                  <a:gd name="connsiteX1" fmla="*/ 534738 w 3626279"/>
                  <a:gd name="connsiteY1" fmla="*/ 244722 h 510158"/>
                  <a:gd name="connsiteX2" fmla="*/ 140197 w 3626279"/>
                  <a:gd name="connsiteY2" fmla="*/ 349608 h 510158"/>
                  <a:gd name="connsiteX3" fmla="*/ 0 w 3626279"/>
                  <a:gd name="connsiteY3" fmla="*/ 510158 h 510158"/>
                  <a:gd name="connsiteX4" fmla="*/ 3626166 w 3626279"/>
                  <a:gd name="connsiteY4" fmla="*/ 498659 h 510158"/>
                  <a:gd name="connsiteX5" fmla="*/ 3625990 w 3626279"/>
                  <a:gd name="connsiteY5" fmla="*/ 0 h 510158"/>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72437 h 498659"/>
                  <a:gd name="connsiteX4" fmla="*/ 3626166 w 3626279"/>
                  <a:gd name="connsiteY4" fmla="*/ 498659 h 498659"/>
                  <a:gd name="connsiteX5" fmla="*/ 3625990 w 3626279"/>
                  <a:gd name="connsiteY5" fmla="*/ 0 h 498659"/>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72437 h 498659"/>
                  <a:gd name="connsiteX4" fmla="*/ 3626166 w 3626279"/>
                  <a:gd name="connsiteY4" fmla="*/ 498659 h 498659"/>
                  <a:gd name="connsiteX5" fmla="*/ 3625990 w 3626279"/>
                  <a:gd name="connsiteY5" fmla="*/ 0 h 498659"/>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72437 h 498659"/>
                  <a:gd name="connsiteX4" fmla="*/ 3626166 w 3626279"/>
                  <a:gd name="connsiteY4" fmla="*/ 498659 h 498659"/>
                  <a:gd name="connsiteX5" fmla="*/ 3625990 w 3626279"/>
                  <a:gd name="connsiteY5" fmla="*/ 0 h 498659"/>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97585 h 498659"/>
                  <a:gd name="connsiteX4" fmla="*/ 3626166 w 3626279"/>
                  <a:gd name="connsiteY4" fmla="*/ 498659 h 498659"/>
                  <a:gd name="connsiteX5" fmla="*/ 3625990 w 3626279"/>
                  <a:gd name="connsiteY5" fmla="*/ 0 h 498659"/>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97585 h 498659"/>
                  <a:gd name="connsiteX4" fmla="*/ 3626166 w 3626279"/>
                  <a:gd name="connsiteY4" fmla="*/ 498659 h 498659"/>
                  <a:gd name="connsiteX5" fmla="*/ 3625990 w 3626279"/>
                  <a:gd name="connsiteY5" fmla="*/ 0 h 498659"/>
                  <a:gd name="connsiteX0" fmla="*/ 722086 w 3626279"/>
                  <a:gd name="connsiteY0" fmla="*/ 18745 h 498659"/>
                  <a:gd name="connsiteX1" fmla="*/ 534738 w 3626279"/>
                  <a:gd name="connsiteY1" fmla="*/ 244722 h 498659"/>
                  <a:gd name="connsiteX2" fmla="*/ 140197 w 3626279"/>
                  <a:gd name="connsiteY2" fmla="*/ 349608 h 498659"/>
                  <a:gd name="connsiteX3" fmla="*/ 0 w 3626279"/>
                  <a:gd name="connsiteY3" fmla="*/ 497585 h 498659"/>
                  <a:gd name="connsiteX4" fmla="*/ 3626166 w 3626279"/>
                  <a:gd name="connsiteY4" fmla="*/ 498659 h 498659"/>
                  <a:gd name="connsiteX5" fmla="*/ 3625990 w 3626279"/>
                  <a:gd name="connsiteY5" fmla="*/ 0 h 498659"/>
                  <a:gd name="connsiteX0" fmla="*/ 639374 w 3543567"/>
                  <a:gd name="connsiteY0" fmla="*/ 18745 h 498659"/>
                  <a:gd name="connsiteX1" fmla="*/ 452026 w 3543567"/>
                  <a:gd name="connsiteY1" fmla="*/ 244722 h 498659"/>
                  <a:gd name="connsiteX2" fmla="*/ 57485 w 3543567"/>
                  <a:gd name="connsiteY2" fmla="*/ 349608 h 498659"/>
                  <a:gd name="connsiteX3" fmla="*/ 0 w 3543567"/>
                  <a:gd name="connsiteY3" fmla="*/ 485011 h 498659"/>
                  <a:gd name="connsiteX4" fmla="*/ 3543454 w 3543567"/>
                  <a:gd name="connsiteY4" fmla="*/ 498659 h 498659"/>
                  <a:gd name="connsiteX5" fmla="*/ 3543278 w 3543567"/>
                  <a:gd name="connsiteY5" fmla="*/ 0 h 498659"/>
                  <a:gd name="connsiteX0" fmla="*/ 655915 w 3560108"/>
                  <a:gd name="connsiteY0" fmla="*/ 18745 h 498659"/>
                  <a:gd name="connsiteX1" fmla="*/ 468567 w 3560108"/>
                  <a:gd name="connsiteY1" fmla="*/ 244722 h 498659"/>
                  <a:gd name="connsiteX2" fmla="*/ 74026 w 3560108"/>
                  <a:gd name="connsiteY2" fmla="*/ 349608 h 498659"/>
                  <a:gd name="connsiteX3" fmla="*/ 0 w 3560108"/>
                  <a:gd name="connsiteY3" fmla="*/ 497585 h 498659"/>
                  <a:gd name="connsiteX4" fmla="*/ 3559995 w 3560108"/>
                  <a:gd name="connsiteY4" fmla="*/ 498659 h 498659"/>
                  <a:gd name="connsiteX5" fmla="*/ 3559819 w 3560108"/>
                  <a:gd name="connsiteY5" fmla="*/ 0 h 498659"/>
                  <a:gd name="connsiteX0" fmla="*/ 655915 w 3560108"/>
                  <a:gd name="connsiteY0" fmla="*/ 18745 h 498659"/>
                  <a:gd name="connsiteX1" fmla="*/ 468567 w 3560108"/>
                  <a:gd name="connsiteY1" fmla="*/ 244722 h 498659"/>
                  <a:gd name="connsiteX2" fmla="*/ 74026 w 3560108"/>
                  <a:gd name="connsiteY2" fmla="*/ 349608 h 498659"/>
                  <a:gd name="connsiteX3" fmla="*/ 0 w 3560108"/>
                  <a:gd name="connsiteY3" fmla="*/ 497585 h 498659"/>
                  <a:gd name="connsiteX4" fmla="*/ 3559995 w 3560108"/>
                  <a:gd name="connsiteY4" fmla="*/ 498659 h 498659"/>
                  <a:gd name="connsiteX5" fmla="*/ 3559819 w 3560108"/>
                  <a:gd name="connsiteY5" fmla="*/ 0 h 49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0108" h="498659">
                    <a:moveTo>
                      <a:pt x="655915" y="18745"/>
                    </a:moveTo>
                    <a:lnTo>
                      <a:pt x="468567" y="244722"/>
                    </a:lnTo>
                    <a:cubicBezTo>
                      <a:pt x="337053" y="279684"/>
                      <a:pt x="152120" y="307464"/>
                      <a:pt x="74026" y="349608"/>
                    </a:cubicBezTo>
                    <a:lnTo>
                      <a:pt x="0" y="497585"/>
                    </a:lnTo>
                    <a:lnTo>
                      <a:pt x="3559995" y="498659"/>
                    </a:lnTo>
                    <a:cubicBezTo>
                      <a:pt x="3560449" y="362738"/>
                      <a:pt x="3559365" y="135921"/>
                      <a:pt x="3559819" y="0"/>
                    </a:cubicBezTo>
                  </a:path>
                </a:pathLst>
              </a:custGeom>
              <a:solidFill>
                <a:srgbClr val="33CC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grpSp>
            <p:nvGrpSpPr>
              <p:cNvPr id="35857" name="Group 13">
                <a:extLst>
                  <a:ext uri="{FF2B5EF4-FFF2-40B4-BE49-F238E27FC236}">
                    <a16:creationId xmlns:a16="http://schemas.microsoft.com/office/drawing/2014/main" id="{359CFB16-2851-41FA-98B7-38FA3F46A3B2}"/>
                  </a:ext>
                </a:extLst>
              </p:cNvPr>
              <p:cNvGrpSpPr>
                <a:grpSpLocks/>
              </p:cNvGrpSpPr>
              <p:nvPr/>
            </p:nvGrpSpPr>
            <p:grpSpPr bwMode="auto">
              <a:xfrm>
                <a:off x="-115" y="-3793"/>
                <a:ext cx="5781796" cy="4485903"/>
                <a:chOff x="-115" y="-3793"/>
                <a:chExt cx="5781796" cy="4485903"/>
              </a:xfrm>
            </p:grpSpPr>
            <p:sp>
              <p:nvSpPr>
                <p:cNvPr id="15" name="Freeform 75">
                  <a:extLst>
                    <a:ext uri="{FF2B5EF4-FFF2-40B4-BE49-F238E27FC236}">
                      <a16:creationId xmlns:a16="http://schemas.microsoft.com/office/drawing/2014/main" id="{B0FE1CA1-55FF-44C6-8EF1-9E3B924ACA91}"/>
                    </a:ext>
                  </a:extLst>
                </p:cNvPr>
                <p:cNvSpPr/>
                <p:nvPr/>
              </p:nvSpPr>
              <p:spPr>
                <a:xfrm>
                  <a:off x="2048337" y="149516"/>
                  <a:ext cx="771373" cy="972443"/>
                </a:xfrm>
                <a:custGeom>
                  <a:avLst/>
                  <a:gdLst>
                    <a:gd name="connsiteX0" fmla="*/ 0 w 996287"/>
                    <a:gd name="connsiteY0" fmla="*/ 559558 h 559558"/>
                    <a:gd name="connsiteX1" fmla="*/ 204717 w 996287"/>
                    <a:gd name="connsiteY1" fmla="*/ 368490 h 559558"/>
                    <a:gd name="connsiteX2" fmla="*/ 341194 w 996287"/>
                    <a:gd name="connsiteY2" fmla="*/ 109182 h 559558"/>
                    <a:gd name="connsiteX3" fmla="*/ 477672 w 996287"/>
                    <a:gd name="connsiteY3" fmla="*/ 0 h 559558"/>
                    <a:gd name="connsiteX4" fmla="*/ 641445 w 996287"/>
                    <a:gd name="connsiteY4" fmla="*/ 95535 h 559558"/>
                    <a:gd name="connsiteX5" fmla="*/ 818866 w 996287"/>
                    <a:gd name="connsiteY5" fmla="*/ 259308 h 559558"/>
                    <a:gd name="connsiteX6" fmla="*/ 941696 w 996287"/>
                    <a:gd name="connsiteY6" fmla="*/ 436729 h 559558"/>
                    <a:gd name="connsiteX7" fmla="*/ 996287 w 996287"/>
                    <a:gd name="connsiteY7" fmla="*/ 532263 h 559558"/>
                    <a:gd name="connsiteX0" fmla="*/ 0 w 928048"/>
                    <a:gd name="connsiteY0" fmla="*/ 545210 h 545210"/>
                    <a:gd name="connsiteX1" fmla="*/ 136478 w 928048"/>
                    <a:gd name="connsiteY1" fmla="*/ 368490 h 545210"/>
                    <a:gd name="connsiteX2" fmla="*/ 272955 w 928048"/>
                    <a:gd name="connsiteY2" fmla="*/ 109182 h 545210"/>
                    <a:gd name="connsiteX3" fmla="*/ 409433 w 928048"/>
                    <a:gd name="connsiteY3" fmla="*/ 0 h 545210"/>
                    <a:gd name="connsiteX4" fmla="*/ 573206 w 928048"/>
                    <a:gd name="connsiteY4" fmla="*/ 95535 h 545210"/>
                    <a:gd name="connsiteX5" fmla="*/ 750627 w 928048"/>
                    <a:gd name="connsiteY5" fmla="*/ 259308 h 545210"/>
                    <a:gd name="connsiteX6" fmla="*/ 873457 w 928048"/>
                    <a:gd name="connsiteY6" fmla="*/ 436729 h 545210"/>
                    <a:gd name="connsiteX7" fmla="*/ 928048 w 928048"/>
                    <a:gd name="connsiteY7" fmla="*/ 532263 h 545210"/>
                    <a:gd name="connsiteX0" fmla="*/ 0 w 928048"/>
                    <a:gd name="connsiteY0" fmla="*/ 545210 h 545210"/>
                    <a:gd name="connsiteX1" fmla="*/ 136478 w 928048"/>
                    <a:gd name="connsiteY1" fmla="*/ 368490 h 545210"/>
                    <a:gd name="connsiteX2" fmla="*/ 272955 w 928048"/>
                    <a:gd name="connsiteY2" fmla="*/ 109182 h 545210"/>
                    <a:gd name="connsiteX3" fmla="*/ 409433 w 928048"/>
                    <a:gd name="connsiteY3" fmla="*/ 0 h 545210"/>
                    <a:gd name="connsiteX4" fmla="*/ 573206 w 928048"/>
                    <a:gd name="connsiteY4" fmla="*/ 95535 h 545210"/>
                    <a:gd name="connsiteX5" fmla="*/ 750627 w 928048"/>
                    <a:gd name="connsiteY5" fmla="*/ 259308 h 545210"/>
                    <a:gd name="connsiteX6" fmla="*/ 873457 w 928048"/>
                    <a:gd name="connsiteY6" fmla="*/ 436729 h 545210"/>
                    <a:gd name="connsiteX7" fmla="*/ 928048 w 928048"/>
                    <a:gd name="connsiteY7" fmla="*/ 532263 h 545210"/>
                    <a:gd name="connsiteX0" fmla="*/ 0 w 896307"/>
                    <a:gd name="connsiteY0" fmla="*/ 529941 h 532263"/>
                    <a:gd name="connsiteX1" fmla="*/ 104737 w 896307"/>
                    <a:gd name="connsiteY1" fmla="*/ 368490 h 532263"/>
                    <a:gd name="connsiteX2" fmla="*/ 241214 w 896307"/>
                    <a:gd name="connsiteY2" fmla="*/ 109182 h 532263"/>
                    <a:gd name="connsiteX3" fmla="*/ 377692 w 896307"/>
                    <a:gd name="connsiteY3" fmla="*/ 0 h 532263"/>
                    <a:gd name="connsiteX4" fmla="*/ 541465 w 896307"/>
                    <a:gd name="connsiteY4" fmla="*/ 95535 h 532263"/>
                    <a:gd name="connsiteX5" fmla="*/ 718886 w 896307"/>
                    <a:gd name="connsiteY5" fmla="*/ 259308 h 532263"/>
                    <a:gd name="connsiteX6" fmla="*/ 841716 w 896307"/>
                    <a:gd name="connsiteY6" fmla="*/ 436729 h 532263"/>
                    <a:gd name="connsiteX7" fmla="*/ 896307 w 896307"/>
                    <a:gd name="connsiteY7" fmla="*/ 532263 h 532263"/>
                    <a:gd name="connsiteX0" fmla="*/ 0 w 896307"/>
                    <a:gd name="connsiteY0" fmla="*/ 529941 h 532263"/>
                    <a:gd name="connsiteX1" fmla="*/ 104737 w 896307"/>
                    <a:gd name="connsiteY1" fmla="*/ 368490 h 532263"/>
                    <a:gd name="connsiteX2" fmla="*/ 241214 w 896307"/>
                    <a:gd name="connsiteY2" fmla="*/ 109182 h 532263"/>
                    <a:gd name="connsiteX3" fmla="*/ 377692 w 896307"/>
                    <a:gd name="connsiteY3" fmla="*/ 0 h 532263"/>
                    <a:gd name="connsiteX4" fmla="*/ 541465 w 896307"/>
                    <a:gd name="connsiteY4" fmla="*/ 95535 h 532263"/>
                    <a:gd name="connsiteX5" fmla="*/ 718886 w 896307"/>
                    <a:gd name="connsiteY5" fmla="*/ 259308 h 532263"/>
                    <a:gd name="connsiteX6" fmla="*/ 841716 w 896307"/>
                    <a:gd name="connsiteY6" fmla="*/ 436729 h 532263"/>
                    <a:gd name="connsiteX7" fmla="*/ 896307 w 896307"/>
                    <a:gd name="connsiteY7" fmla="*/ 532263 h 5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07" h="532263">
                      <a:moveTo>
                        <a:pt x="0" y="529941"/>
                      </a:moveTo>
                      <a:lnTo>
                        <a:pt x="104737" y="368490"/>
                      </a:lnTo>
                      <a:lnTo>
                        <a:pt x="241214" y="109182"/>
                      </a:lnTo>
                      <a:lnTo>
                        <a:pt x="377692" y="0"/>
                      </a:lnTo>
                      <a:lnTo>
                        <a:pt x="541465" y="95535"/>
                      </a:lnTo>
                      <a:lnTo>
                        <a:pt x="718886" y="259308"/>
                      </a:lnTo>
                      <a:lnTo>
                        <a:pt x="841716" y="436729"/>
                      </a:lnTo>
                      <a:lnTo>
                        <a:pt x="896307" y="532263"/>
                      </a:lnTo>
                    </a:path>
                  </a:pathLst>
                </a:cu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sz="1100" b="1">
                      <a:latin typeface="Times New Roman"/>
                      <a:ea typeface="Times New Roman"/>
                    </a:rPr>
                    <a:t> </a:t>
                  </a:r>
                  <a:endParaRPr lang="en-NZ" b="1">
                    <a:latin typeface="Times New Roman"/>
                    <a:ea typeface="Times New Roman"/>
                  </a:endParaRPr>
                </a:p>
              </p:txBody>
            </p:sp>
            <p:sp>
              <p:nvSpPr>
                <p:cNvPr id="16" name="Freeform 76">
                  <a:extLst>
                    <a:ext uri="{FF2B5EF4-FFF2-40B4-BE49-F238E27FC236}">
                      <a16:creationId xmlns:a16="http://schemas.microsoft.com/office/drawing/2014/main" id="{7899B00A-8CFA-4EB2-9356-FCC29B796D95}"/>
                    </a:ext>
                  </a:extLst>
                </p:cNvPr>
                <p:cNvSpPr/>
                <p:nvPr/>
              </p:nvSpPr>
              <p:spPr>
                <a:xfrm>
                  <a:off x="1267641" y="1201403"/>
                  <a:ext cx="1568382" cy="1437332"/>
                </a:xfrm>
                <a:custGeom>
                  <a:avLst/>
                  <a:gdLst>
                    <a:gd name="connsiteX0" fmla="*/ 600502 w 1610436"/>
                    <a:gd name="connsiteY0" fmla="*/ 0 h 777922"/>
                    <a:gd name="connsiteX1" fmla="*/ 232012 w 1610436"/>
                    <a:gd name="connsiteY1" fmla="*/ 518615 h 777922"/>
                    <a:gd name="connsiteX2" fmla="*/ 0 w 1610436"/>
                    <a:gd name="connsiteY2" fmla="*/ 777922 h 777922"/>
                    <a:gd name="connsiteX3" fmla="*/ 1610436 w 1610436"/>
                    <a:gd name="connsiteY3" fmla="*/ 764275 h 777922"/>
                    <a:gd name="connsiteX4" fmla="*/ 1596788 w 1610436"/>
                    <a:gd name="connsiteY4" fmla="*/ 0 h 777922"/>
                    <a:gd name="connsiteX0" fmla="*/ 873458 w 1883392"/>
                    <a:gd name="connsiteY0" fmla="*/ 0 h 777922"/>
                    <a:gd name="connsiteX1" fmla="*/ 0 w 1883392"/>
                    <a:gd name="connsiteY1" fmla="*/ 750627 h 777922"/>
                    <a:gd name="connsiteX2" fmla="*/ 272956 w 1883392"/>
                    <a:gd name="connsiteY2" fmla="*/ 777922 h 777922"/>
                    <a:gd name="connsiteX3" fmla="*/ 1883392 w 1883392"/>
                    <a:gd name="connsiteY3" fmla="*/ 764275 h 777922"/>
                    <a:gd name="connsiteX4" fmla="*/ 1869744 w 1883392"/>
                    <a:gd name="connsiteY4" fmla="*/ 0 h 777922"/>
                    <a:gd name="connsiteX0" fmla="*/ 873458 w 1883392"/>
                    <a:gd name="connsiteY0" fmla="*/ 0 h 777922"/>
                    <a:gd name="connsiteX1" fmla="*/ 586855 w 1883392"/>
                    <a:gd name="connsiteY1" fmla="*/ 191069 h 777922"/>
                    <a:gd name="connsiteX2" fmla="*/ 0 w 1883392"/>
                    <a:gd name="connsiteY2" fmla="*/ 750627 h 777922"/>
                    <a:gd name="connsiteX3" fmla="*/ 272956 w 1883392"/>
                    <a:gd name="connsiteY3" fmla="*/ 777922 h 777922"/>
                    <a:gd name="connsiteX4" fmla="*/ 1883392 w 1883392"/>
                    <a:gd name="connsiteY4" fmla="*/ 764275 h 777922"/>
                    <a:gd name="connsiteX5" fmla="*/ 1869744 w 1883392"/>
                    <a:gd name="connsiteY5" fmla="*/ 0 h 777922"/>
                    <a:gd name="connsiteX0" fmla="*/ 873458 w 1883392"/>
                    <a:gd name="connsiteY0" fmla="*/ 0 h 777922"/>
                    <a:gd name="connsiteX1" fmla="*/ 586855 w 1883392"/>
                    <a:gd name="connsiteY1" fmla="*/ 191069 h 777922"/>
                    <a:gd name="connsiteX2" fmla="*/ 504968 w 1883392"/>
                    <a:gd name="connsiteY2" fmla="*/ 272955 h 777922"/>
                    <a:gd name="connsiteX3" fmla="*/ 0 w 1883392"/>
                    <a:gd name="connsiteY3" fmla="*/ 750627 h 777922"/>
                    <a:gd name="connsiteX4" fmla="*/ 272956 w 1883392"/>
                    <a:gd name="connsiteY4" fmla="*/ 777922 h 777922"/>
                    <a:gd name="connsiteX5" fmla="*/ 1883392 w 1883392"/>
                    <a:gd name="connsiteY5" fmla="*/ 764275 h 777922"/>
                    <a:gd name="connsiteX6" fmla="*/ 1869744 w 1883392"/>
                    <a:gd name="connsiteY6" fmla="*/ 0 h 777922"/>
                    <a:gd name="connsiteX0" fmla="*/ 873458 w 1883392"/>
                    <a:gd name="connsiteY0" fmla="*/ 0 h 777922"/>
                    <a:gd name="connsiteX1" fmla="*/ 586855 w 1883392"/>
                    <a:gd name="connsiteY1" fmla="*/ 191069 h 777922"/>
                    <a:gd name="connsiteX2" fmla="*/ 504968 w 1883392"/>
                    <a:gd name="connsiteY2" fmla="*/ 272955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77922"/>
                    <a:gd name="connsiteX1" fmla="*/ 586855 w 1883392"/>
                    <a:gd name="connsiteY1" fmla="*/ 191069 h 777922"/>
                    <a:gd name="connsiteX2" fmla="*/ 491320 w 1883392"/>
                    <a:gd name="connsiteY2" fmla="*/ 354842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77922"/>
                    <a:gd name="connsiteX1" fmla="*/ 682390 w 1883392"/>
                    <a:gd name="connsiteY1" fmla="*/ 272955 h 777922"/>
                    <a:gd name="connsiteX2" fmla="*/ 491320 w 1883392"/>
                    <a:gd name="connsiteY2" fmla="*/ 354842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64275"/>
                    <a:gd name="connsiteX1" fmla="*/ 682390 w 1883392"/>
                    <a:gd name="connsiteY1" fmla="*/ 272955 h 764275"/>
                    <a:gd name="connsiteX2" fmla="*/ 491320 w 1883392"/>
                    <a:gd name="connsiteY2" fmla="*/ 354842 h 764275"/>
                    <a:gd name="connsiteX3" fmla="*/ 300252 w 1883392"/>
                    <a:gd name="connsiteY3" fmla="*/ 191069 h 764275"/>
                    <a:gd name="connsiteX4" fmla="*/ 0 w 1883392"/>
                    <a:gd name="connsiteY4" fmla="*/ 750627 h 764275"/>
                    <a:gd name="connsiteX5" fmla="*/ 1883392 w 1883392"/>
                    <a:gd name="connsiteY5" fmla="*/ 764275 h 764275"/>
                    <a:gd name="connsiteX6" fmla="*/ 1869744 w 1883392"/>
                    <a:gd name="connsiteY6" fmla="*/ 0 h 764275"/>
                    <a:gd name="connsiteX0" fmla="*/ 813276 w 1823210"/>
                    <a:gd name="connsiteY0" fmla="*/ 0 h 765151"/>
                    <a:gd name="connsiteX1" fmla="*/ 622208 w 1823210"/>
                    <a:gd name="connsiteY1" fmla="*/ 272955 h 765151"/>
                    <a:gd name="connsiteX2" fmla="*/ 431138 w 1823210"/>
                    <a:gd name="connsiteY2" fmla="*/ 354842 h 765151"/>
                    <a:gd name="connsiteX3" fmla="*/ 240070 w 1823210"/>
                    <a:gd name="connsiteY3" fmla="*/ 191069 h 765151"/>
                    <a:gd name="connsiteX4" fmla="*/ 0 w 1823210"/>
                    <a:gd name="connsiteY4" fmla="*/ 765151 h 765151"/>
                    <a:gd name="connsiteX5" fmla="*/ 1823210 w 1823210"/>
                    <a:gd name="connsiteY5" fmla="*/ 764275 h 765151"/>
                    <a:gd name="connsiteX6" fmla="*/ 1809562 w 1823210"/>
                    <a:gd name="connsiteY6" fmla="*/ 0 h 76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210" h="765151">
                      <a:moveTo>
                        <a:pt x="813276" y="0"/>
                      </a:moveTo>
                      <a:lnTo>
                        <a:pt x="622208" y="272955"/>
                      </a:lnTo>
                      <a:lnTo>
                        <a:pt x="431138" y="354842"/>
                      </a:lnTo>
                      <a:cubicBezTo>
                        <a:pt x="408392" y="359391"/>
                        <a:pt x="262816" y="186520"/>
                        <a:pt x="240070" y="191069"/>
                      </a:cubicBezTo>
                      <a:lnTo>
                        <a:pt x="0" y="765151"/>
                      </a:lnTo>
                      <a:lnTo>
                        <a:pt x="1823210" y="764275"/>
                      </a:lnTo>
                      <a:lnTo>
                        <a:pt x="1809562" y="0"/>
                      </a:lnTo>
                    </a:path>
                  </a:pathLst>
                </a:custGeom>
                <a:solidFill>
                  <a:srgbClr val="C6FAC8"/>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sp>
              <p:nvSpPr>
                <p:cNvPr id="17" name="Freeform 77">
                  <a:extLst>
                    <a:ext uri="{FF2B5EF4-FFF2-40B4-BE49-F238E27FC236}">
                      <a16:creationId xmlns:a16="http://schemas.microsoft.com/office/drawing/2014/main" id="{8BE82BA1-CA30-4CC3-8614-CF77BC2C6FE7}"/>
                    </a:ext>
                  </a:extLst>
                </p:cNvPr>
                <p:cNvSpPr/>
                <p:nvPr/>
              </p:nvSpPr>
              <p:spPr>
                <a:xfrm>
                  <a:off x="-115" y="3622947"/>
                  <a:ext cx="2861772" cy="553160"/>
                </a:xfrm>
                <a:custGeom>
                  <a:avLst/>
                  <a:gdLst>
                    <a:gd name="connsiteX0" fmla="*/ 736979 w 3493827"/>
                    <a:gd name="connsiteY0" fmla="*/ 0 h 300250"/>
                    <a:gd name="connsiteX1" fmla="*/ 286603 w 3493827"/>
                    <a:gd name="connsiteY1" fmla="*/ 109182 h 300250"/>
                    <a:gd name="connsiteX2" fmla="*/ 40943 w 3493827"/>
                    <a:gd name="connsiteY2" fmla="*/ 163773 h 300250"/>
                    <a:gd name="connsiteX3" fmla="*/ 0 w 3493827"/>
                    <a:gd name="connsiteY3" fmla="*/ 286602 h 300250"/>
                    <a:gd name="connsiteX4" fmla="*/ 3493827 w 3493827"/>
                    <a:gd name="connsiteY4" fmla="*/ 300250 h 300250"/>
                    <a:gd name="connsiteX5" fmla="*/ 3493827 w 3493827"/>
                    <a:gd name="connsiteY5" fmla="*/ 13647 h 300250"/>
                    <a:gd name="connsiteX0" fmla="*/ 573206 w 3493827"/>
                    <a:gd name="connsiteY0" fmla="*/ 0 h 395784"/>
                    <a:gd name="connsiteX1" fmla="*/ 286603 w 3493827"/>
                    <a:gd name="connsiteY1" fmla="*/ 204716 h 395784"/>
                    <a:gd name="connsiteX2" fmla="*/ 40943 w 3493827"/>
                    <a:gd name="connsiteY2" fmla="*/ 259307 h 395784"/>
                    <a:gd name="connsiteX3" fmla="*/ 0 w 3493827"/>
                    <a:gd name="connsiteY3" fmla="*/ 382136 h 395784"/>
                    <a:gd name="connsiteX4" fmla="*/ 3493827 w 3493827"/>
                    <a:gd name="connsiteY4" fmla="*/ 395784 h 395784"/>
                    <a:gd name="connsiteX5" fmla="*/ 3493827 w 3493827"/>
                    <a:gd name="connsiteY5" fmla="*/ 109181 h 395784"/>
                    <a:gd name="connsiteX0" fmla="*/ 573206 w 3493827"/>
                    <a:gd name="connsiteY0" fmla="*/ 0 h 395784"/>
                    <a:gd name="connsiteX1" fmla="*/ 286603 w 3493827"/>
                    <a:gd name="connsiteY1" fmla="*/ 204716 h 395784"/>
                    <a:gd name="connsiteX2" fmla="*/ 40943 w 3493827"/>
                    <a:gd name="connsiteY2" fmla="*/ 259307 h 395784"/>
                    <a:gd name="connsiteX3" fmla="*/ 0 w 3493827"/>
                    <a:gd name="connsiteY3" fmla="*/ 382136 h 395784"/>
                    <a:gd name="connsiteX4" fmla="*/ 3493827 w 3493827"/>
                    <a:gd name="connsiteY4" fmla="*/ 395784 h 395784"/>
                    <a:gd name="connsiteX5" fmla="*/ 3466531 w 3493827"/>
                    <a:gd name="connsiteY5" fmla="*/ 12255 h 395784"/>
                    <a:gd name="connsiteX0" fmla="*/ 573206 w 3493827"/>
                    <a:gd name="connsiteY0" fmla="*/ 60442 h 456226"/>
                    <a:gd name="connsiteX1" fmla="*/ 286603 w 3493827"/>
                    <a:gd name="connsiteY1" fmla="*/ 265158 h 456226"/>
                    <a:gd name="connsiteX2" fmla="*/ 40943 w 3493827"/>
                    <a:gd name="connsiteY2" fmla="*/ 319749 h 456226"/>
                    <a:gd name="connsiteX3" fmla="*/ 0 w 3493827"/>
                    <a:gd name="connsiteY3" fmla="*/ 442578 h 456226"/>
                    <a:gd name="connsiteX4" fmla="*/ 3493827 w 3493827"/>
                    <a:gd name="connsiteY4" fmla="*/ 456226 h 456226"/>
                    <a:gd name="connsiteX5" fmla="*/ 3466531 w 3493827"/>
                    <a:gd name="connsiteY5" fmla="*/ 0 h 456226"/>
                    <a:gd name="connsiteX0" fmla="*/ 573206 w 3538175"/>
                    <a:gd name="connsiteY0" fmla="*/ 11979 h 407763"/>
                    <a:gd name="connsiteX1" fmla="*/ 286603 w 3538175"/>
                    <a:gd name="connsiteY1" fmla="*/ 216695 h 407763"/>
                    <a:gd name="connsiteX2" fmla="*/ 40943 w 3538175"/>
                    <a:gd name="connsiteY2" fmla="*/ 271286 h 407763"/>
                    <a:gd name="connsiteX3" fmla="*/ 0 w 3538175"/>
                    <a:gd name="connsiteY3" fmla="*/ 394115 h 407763"/>
                    <a:gd name="connsiteX4" fmla="*/ 3493827 w 3538175"/>
                    <a:gd name="connsiteY4" fmla="*/ 407763 h 407763"/>
                    <a:gd name="connsiteX5" fmla="*/ 3538175 w 3538175"/>
                    <a:gd name="connsiteY5" fmla="*/ 0 h 407763"/>
                    <a:gd name="connsiteX0" fmla="*/ 573206 w 3495188"/>
                    <a:gd name="connsiteY0" fmla="*/ 11979 h 407763"/>
                    <a:gd name="connsiteX1" fmla="*/ 286603 w 3495188"/>
                    <a:gd name="connsiteY1" fmla="*/ 216695 h 407763"/>
                    <a:gd name="connsiteX2" fmla="*/ 40943 w 3495188"/>
                    <a:gd name="connsiteY2" fmla="*/ 271286 h 407763"/>
                    <a:gd name="connsiteX3" fmla="*/ 0 w 3495188"/>
                    <a:gd name="connsiteY3" fmla="*/ 394115 h 407763"/>
                    <a:gd name="connsiteX4" fmla="*/ 3493827 w 3495188"/>
                    <a:gd name="connsiteY4" fmla="*/ 407763 h 407763"/>
                    <a:gd name="connsiteX5" fmla="*/ 3495188 w 3495188"/>
                    <a:gd name="connsiteY5" fmla="*/ 0 h 4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188" h="407763">
                      <a:moveTo>
                        <a:pt x="573206" y="11979"/>
                      </a:moveTo>
                      <a:lnTo>
                        <a:pt x="286603" y="216695"/>
                      </a:lnTo>
                      <a:lnTo>
                        <a:pt x="40943" y="271286"/>
                      </a:lnTo>
                      <a:lnTo>
                        <a:pt x="0" y="394115"/>
                      </a:lnTo>
                      <a:lnTo>
                        <a:pt x="3493827" y="407763"/>
                      </a:lnTo>
                      <a:cubicBezTo>
                        <a:pt x="3494281" y="271842"/>
                        <a:pt x="3494734" y="135921"/>
                        <a:pt x="3495188" y="0"/>
                      </a:cubicBezTo>
                    </a:path>
                  </a:pathLst>
                </a:custGeom>
                <a:solidFill>
                  <a:srgbClr val="33CC3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sp>
              <p:nvSpPr>
                <p:cNvPr id="18" name="Freeform 78">
                  <a:extLst>
                    <a:ext uri="{FF2B5EF4-FFF2-40B4-BE49-F238E27FC236}">
                      <a16:creationId xmlns:a16="http://schemas.microsoft.com/office/drawing/2014/main" id="{FDE368EB-6E62-4BD9-82A6-F403F8539DC9}"/>
                    </a:ext>
                  </a:extLst>
                </p:cNvPr>
                <p:cNvSpPr/>
                <p:nvPr/>
              </p:nvSpPr>
              <p:spPr>
                <a:xfrm>
                  <a:off x="514912" y="2699053"/>
                  <a:ext cx="2346746" cy="884172"/>
                </a:xfrm>
                <a:custGeom>
                  <a:avLst/>
                  <a:gdLst>
                    <a:gd name="connsiteX0" fmla="*/ 1105468 w 2729552"/>
                    <a:gd name="connsiteY0" fmla="*/ 122830 h 409433"/>
                    <a:gd name="connsiteX1" fmla="*/ 859809 w 2729552"/>
                    <a:gd name="connsiteY1" fmla="*/ 272956 h 409433"/>
                    <a:gd name="connsiteX2" fmla="*/ 736979 w 2729552"/>
                    <a:gd name="connsiteY2" fmla="*/ 163774 h 409433"/>
                    <a:gd name="connsiteX3" fmla="*/ 545910 w 2729552"/>
                    <a:gd name="connsiteY3" fmla="*/ 0 h 409433"/>
                    <a:gd name="connsiteX4" fmla="*/ 300250 w 2729552"/>
                    <a:gd name="connsiteY4" fmla="*/ 218365 h 409433"/>
                    <a:gd name="connsiteX5" fmla="*/ 0 w 2729552"/>
                    <a:gd name="connsiteY5" fmla="*/ 409433 h 409433"/>
                    <a:gd name="connsiteX6" fmla="*/ 2729552 w 2729552"/>
                    <a:gd name="connsiteY6" fmla="*/ 395786 h 409433"/>
                    <a:gd name="connsiteX7" fmla="*/ 2729552 w 2729552"/>
                    <a:gd name="connsiteY7" fmla="*/ 122830 h 409433"/>
                    <a:gd name="connsiteX0" fmla="*/ 1105468 w 2729552"/>
                    <a:gd name="connsiteY0" fmla="*/ 122830 h 409433"/>
                    <a:gd name="connsiteX1" fmla="*/ 736979 w 2729552"/>
                    <a:gd name="connsiteY1" fmla="*/ 163774 h 409433"/>
                    <a:gd name="connsiteX2" fmla="*/ 545910 w 2729552"/>
                    <a:gd name="connsiteY2" fmla="*/ 0 h 409433"/>
                    <a:gd name="connsiteX3" fmla="*/ 300250 w 2729552"/>
                    <a:gd name="connsiteY3" fmla="*/ 218365 h 409433"/>
                    <a:gd name="connsiteX4" fmla="*/ 0 w 2729552"/>
                    <a:gd name="connsiteY4" fmla="*/ 409433 h 409433"/>
                    <a:gd name="connsiteX5" fmla="*/ 2729552 w 2729552"/>
                    <a:gd name="connsiteY5" fmla="*/ 395786 h 409433"/>
                    <a:gd name="connsiteX6" fmla="*/ 2729552 w 2729552"/>
                    <a:gd name="connsiteY6" fmla="*/ 122830 h 409433"/>
                    <a:gd name="connsiteX0" fmla="*/ 1105468 w 2729552"/>
                    <a:gd name="connsiteY0" fmla="*/ 0 h 286603"/>
                    <a:gd name="connsiteX1" fmla="*/ 736979 w 2729552"/>
                    <a:gd name="connsiteY1" fmla="*/ 40944 h 286603"/>
                    <a:gd name="connsiteX2" fmla="*/ 300250 w 2729552"/>
                    <a:gd name="connsiteY2" fmla="*/ 95535 h 286603"/>
                    <a:gd name="connsiteX3" fmla="*/ 0 w 2729552"/>
                    <a:gd name="connsiteY3" fmla="*/ 286603 h 286603"/>
                    <a:gd name="connsiteX4" fmla="*/ 2729552 w 2729552"/>
                    <a:gd name="connsiteY4" fmla="*/ 272956 h 286603"/>
                    <a:gd name="connsiteX5" fmla="*/ 2729552 w 2729552"/>
                    <a:gd name="connsiteY5" fmla="*/ 0 h 286603"/>
                    <a:gd name="connsiteX0" fmla="*/ 1105468 w 2729552"/>
                    <a:gd name="connsiteY0" fmla="*/ 27295 h 313898"/>
                    <a:gd name="connsiteX1" fmla="*/ 818866 w 2729552"/>
                    <a:gd name="connsiteY1" fmla="*/ 0 h 313898"/>
                    <a:gd name="connsiteX2" fmla="*/ 300250 w 2729552"/>
                    <a:gd name="connsiteY2" fmla="*/ 122830 h 313898"/>
                    <a:gd name="connsiteX3" fmla="*/ 0 w 2729552"/>
                    <a:gd name="connsiteY3" fmla="*/ 313898 h 313898"/>
                    <a:gd name="connsiteX4" fmla="*/ 2729552 w 2729552"/>
                    <a:gd name="connsiteY4" fmla="*/ 300251 h 313898"/>
                    <a:gd name="connsiteX5" fmla="*/ 2729552 w 2729552"/>
                    <a:gd name="connsiteY5" fmla="*/ 27295 h 313898"/>
                    <a:gd name="connsiteX0" fmla="*/ 818866 w 2729552"/>
                    <a:gd name="connsiteY0" fmla="*/ 0 h 313898"/>
                    <a:gd name="connsiteX1" fmla="*/ 300250 w 2729552"/>
                    <a:gd name="connsiteY1" fmla="*/ 122830 h 313898"/>
                    <a:gd name="connsiteX2" fmla="*/ 0 w 2729552"/>
                    <a:gd name="connsiteY2" fmla="*/ 313898 h 313898"/>
                    <a:gd name="connsiteX3" fmla="*/ 2729552 w 2729552"/>
                    <a:gd name="connsiteY3" fmla="*/ 300251 h 313898"/>
                    <a:gd name="connsiteX4" fmla="*/ 2729552 w 2729552"/>
                    <a:gd name="connsiteY4" fmla="*/ 27295 h 313898"/>
                    <a:gd name="connsiteX0" fmla="*/ 818866 w 2729552"/>
                    <a:gd name="connsiteY0" fmla="*/ 13121 h 286603"/>
                    <a:gd name="connsiteX1" fmla="*/ 300250 w 2729552"/>
                    <a:gd name="connsiteY1" fmla="*/ 95535 h 286603"/>
                    <a:gd name="connsiteX2" fmla="*/ 0 w 2729552"/>
                    <a:gd name="connsiteY2" fmla="*/ 286603 h 286603"/>
                    <a:gd name="connsiteX3" fmla="*/ 2729552 w 2729552"/>
                    <a:gd name="connsiteY3" fmla="*/ 272956 h 286603"/>
                    <a:gd name="connsiteX4" fmla="*/ 2729552 w 2729552"/>
                    <a:gd name="connsiteY4" fmla="*/ 0 h 286603"/>
                    <a:gd name="connsiteX0" fmla="*/ 818866 w 2729552"/>
                    <a:gd name="connsiteY0" fmla="*/ 0 h 273482"/>
                    <a:gd name="connsiteX1" fmla="*/ 300250 w 2729552"/>
                    <a:gd name="connsiteY1" fmla="*/ 82414 h 273482"/>
                    <a:gd name="connsiteX2" fmla="*/ 0 w 2729552"/>
                    <a:gd name="connsiteY2" fmla="*/ 273482 h 273482"/>
                    <a:gd name="connsiteX3" fmla="*/ 2729552 w 2729552"/>
                    <a:gd name="connsiteY3" fmla="*/ 259835 h 273482"/>
                    <a:gd name="connsiteX4" fmla="*/ 2715904 w 2729552"/>
                    <a:gd name="connsiteY4" fmla="*/ 19212 h 273482"/>
                    <a:gd name="connsiteX0" fmla="*/ 818866 w 2729552"/>
                    <a:gd name="connsiteY0" fmla="*/ 5038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528866 w 2729552"/>
                    <a:gd name="connsiteY0" fmla="*/ 46206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29342 w 2729552"/>
                    <a:gd name="connsiteY0" fmla="*/ 12523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84581 w 2729552"/>
                    <a:gd name="connsiteY0" fmla="*/ 8780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70772 w 2729552"/>
                    <a:gd name="connsiteY0" fmla="*/ 8780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56963 w 2729552"/>
                    <a:gd name="connsiteY0" fmla="*/ 1295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56963 w 2729552"/>
                    <a:gd name="connsiteY0" fmla="*/ 1295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56963 w 2729552"/>
                    <a:gd name="connsiteY0" fmla="*/ 1295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01725 w 2729552"/>
                    <a:gd name="connsiteY0" fmla="*/ 1295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901725 w 2729552"/>
                    <a:gd name="connsiteY0" fmla="*/ 1295 h 278520"/>
                    <a:gd name="connsiteX1" fmla="*/ 300250 w 2729552"/>
                    <a:gd name="connsiteY1" fmla="*/ 87452 h 278520"/>
                    <a:gd name="connsiteX2" fmla="*/ 0 w 2729552"/>
                    <a:gd name="connsiteY2" fmla="*/ 278520 h 278520"/>
                    <a:gd name="connsiteX3" fmla="*/ 2715742 w 2729552"/>
                    <a:gd name="connsiteY3" fmla="*/ 268615 h 278520"/>
                    <a:gd name="connsiteX4" fmla="*/ 2729552 w 2729552"/>
                    <a:gd name="connsiteY4" fmla="*/ 0 h 27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552" h="278520">
                      <a:moveTo>
                        <a:pt x="901725" y="1295"/>
                      </a:moveTo>
                      <a:lnTo>
                        <a:pt x="300250" y="87452"/>
                      </a:lnTo>
                      <a:lnTo>
                        <a:pt x="0" y="278520"/>
                      </a:lnTo>
                      <a:lnTo>
                        <a:pt x="2715742" y="268615"/>
                      </a:lnTo>
                      <a:lnTo>
                        <a:pt x="2729552" y="0"/>
                      </a:lnTo>
                    </a:path>
                  </a:pathLst>
                </a:custGeom>
                <a:solidFill>
                  <a:srgbClr val="15FF6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sp>
              <p:nvSpPr>
                <p:cNvPr id="19" name="Freeform 79">
                  <a:extLst>
                    <a:ext uri="{FF2B5EF4-FFF2-40B4-BE49-F238E27FC236}">
                      <a16:creationId xmlns:a16="http://schemas.microsoft.com/office/drawing/2014/main" id="{7AC628A7-4795-48C7-8F35-DEA43696EE9B}"/>
                    </a:ext>
                  </a:extLst>
                </p:cNvPr>
                <p:cNvSpPr/>
                <p:nvPr/>
              </p:nvSpPr>
              <p:spPr>
                <a:xfrm>
                  <a:off x="3504857" y="178940"/>
                  <a:ext cx="403166" cy="408985"/>
                </a:xfrm>
                <a:custGeom>
                  <a:avLst/>
                  <a:gdLst>
                    <a:gd name="connsiteX0" fmla="*/ 0 w 996287"/>
                    <a:gd name="connsiteY0" fmla="*/ 559558 h 559558"/>
                    <a:gd name="connsiteX1" fmla="*/ 204717 w 996287"/>
                    <a:gd name="connsiteY1" fmla="*/ 368490 h 559558"/>
                    <a:gd name="connsiteX2" fmla="*/ 341194 w 996287"/>
                    <a:gd name="connsiteY2" fmla="*/ 109182 h 559558"/>
                    <a:gd name="connsiteX3" fmla="*/ 477672 w 996287"/>
                    <a:gd name="connsiteY3" fmla="*/ 0 h 559558"/>
                    <a:gd name="connsiteX4" fmla="*/ 641445 w 996287"/>
                    <a:gd name="connsiteY4" fmla="*/ 95535 h 559558"/>
                    <a:gd name="connsiteX5" fmla="*/ 818866 w 996287"/>
                    <a:gd name="connsiteY5" fmla="*/ 259308 h 559558"/>
                    <a:gd name="connsiteX6" fmla="*/ 941696 w 996287"/>
                    <a:gd name="connsiteY6" fmla="*/ 436729 h 559558"/>
                    <a:gd name="connsiteX7" fmla="*/ 996287 w 996287"/>
                    <a:gd name="connsiteY7" fmla="*/ 532263 h 559558"/>
                    <a:gd name="connsiteX0" fmla="*/ 0 w 928048"/>
                    <a:gd name="connsiteY0" fmla="*/ 545210 h 545210"/>
                    <a:gd name="connsiteX1" fmla="*/ 136478 w 928048"/>
                    <a:gd name="connsiteY1" fmla="*/ 368490 h 545210"/>
                    <a:gd name="connsiteX2" fmla="*/ 272955 w 928048"/>
                    <a:gd name="connsiteY2" fmla="*/ 109182 h 545210"/>
                    <a:gd name="connsiteX3" fmla="*/ 409433 w 928048"/>
                    <a:gd name="connsiteY3" fmla="*/ 0 h 545210"/>
                    <a:gd name="connsiteX4" fmla="*/ 573206 w 928048"/>
                    <a:gd name="connsiteY4" fmla="*/ 95535 h 545210"/>
                    <a:gd name="connsiteX5" fmla="*/ 750627 w 928048"/>
                    <a:gd name="connsiteY5" fmla="*/ 259308 h 545210"/>
                    <a:gd name="connsiteX6" fmla="*/ 873457 w 928048"/>
                    <a:gd name="connsiteY6" fmla="*/ 436729 h 545210"/>
                    <a:gd name="connsiteX7" fmla="*/ 928048 w 928048"/>
                    <a:gd name="connsiteY7" fmla="*/ 532263 h 545210"/>
                    <a:gd name="connsiteX0" fmla="*/ 0 w 791570"/>
                    <a:gd name="connsiteY0" fmla="*/ 368490 h 532263"/>
                    <a:gd name="connsiteX1" fmla="*/ 136477 w 791570"/>
                    <a:gd name="connsiteY1" fmla="*/ 109182 h 532263"/>
                    <a:gd name="connsiteX2" fmla="*/ 272955 w 791570"/>
                    <a:gd name="connsiteY2" fmla="*/ 0 h 532263"/>
                    <a:gd name="connsiteX3" fmla="*/ 436728 w 791570"/>
                    <a:gd name="connsiteY3" fmla="*/ 95535 h 532263"/>
                    <a:gd name="connsiteX4" fmla="*/ 614149 w 791570"/>
                    <a:gd name="connsiteY4" fmla="*/ 259308 h 532263"/>
                    <a:gd name="connsiteX5" fmla="*/ 736979 w 791570"/>
                    <a:gd name="connsiteY5" fmla="*/ 436729 h 532263"/>
                    <a:gd name="connsiteX6" fmla="*/ 791570 w 791570"/>
                    <a:gd name="connsiteY6" fmla="*/ 532263 h 532263"/>
                    <a:gd name="connsiteX0" fmla="*/ 0 w 736979"/>
                    <a:gd name="connsiteY0" fmla="*/ 368490 h 436729"/>
                    <a:gd name="connsiteX1" fmla="*/ 136477 w 736979"/>
                    <a:gd name="connsiteY1" fmla="*/ 109182 h 436729"/>
                    <a:gd name="connsiteX2" fmla="*/ 272955 w 736979"/>
                    <a:gd name="connsiteY2" fmla="*/ 0 h 436729"/>
                    <a:gd name="connsiteX3" fmla="*/ 436728 w 736979"/>
                    <a:gd name="connsiteY3" fmla="*/ 95535 h 436729"/>
                    <a:gd name="connsiteX4" fmla="*/ 614149 w 736979"/>
                    <a:gd name="connsiteY4" fmla="*/ 259308 h 436729"/>
                    <a:gd name="connsiteX5" fmla="*/ 736979 w 736979"/>
                    <a:gd name="connsiteY5" fmla="*/ 436729 h 436729"/>
                    <a:gd name="connsiteX0" fmla="*/ 0 w 655093"/>
                    <a:gd name="connsiteY0" fmla="*/ 368490 h 436729"/>
                    <a:gd name="connsiteX1" fmla="*/ 136477 w 655093"/>
                    <a:gd name="connsiteY1" fmla="*/ 109182 h 436729"/>
                    <a:gd name="connsiteX2" fmla="*/ 272955 w 655093"/>
                    <a:gd name="connsiteY2" fmla="*/ 0 h 436729"/>
                    <a:gd name="connsiteX3" fmla="*/ 436728 w 655093"/>
                    <a:gd name="connsiteY3" fmla="*/ 95535 h 436729"/>
                    <a:gd name="connsiteX4" fmla="*/ 614149 w 655093"/>
                    <a:gd name="connsiteY4" fmla="*/ 259308 h 436729"/>
                    <a:gd name="connsiteX5" fmla="*/ 655093 w 655093"/>
                    <a:gd name="connsiteY5" fmla="*/ 436729 h 436729"/>
                    <a:gd name="connsiteX0" fmla="*/ 0 w 641445"/>
                    <a:gd name="connsiteY0" fmla="*/ 368490 h 368490"/>
                    <a:gd name="connsiteX1" fmla="*/ 136477 w 641445"/>
                    <a:gd name="connsiteY1" fmla="*/ 109182 h 368490"/>
                    <a:gd name="connsiteX2" fmla="*/ 272955 w 641445"/>
                    <a:gd name="connsiteY2" fmla="*/ 0 h 368490"/>
                    <a:gd name="connsiteX3" fmla="*/ 436728 w 641445"/>
                    <a:gd name="connsiteY3" fmla="*/ 95535 h 368490"/>
                    <a:gd name="connsiteX4" fmla="*/ 614149 w 641445"/>
                    <a:gd name="connsiteY4" fmla="*/ 259308 h 368490"/>
                    <a:gd name="connsiteX5" fmla="*/ 641445 w 641445"/>
                    <a:gd name="connsiteY5" fmla="*/ 350074 h 368490"/>
                    <a:gd name="connsiteX0" fmla="*/ 0 w 641445"/>
                    <a:gd name="connsiteY0" fmla="*/ 368490 h 422288"/>
                    <a:gd name="connsiteX1" fmla="*/ 136477 w 641445"/>
                    <a:gd name="connsiteY1" fmla="*/ 109182 h 422288"/>
                    <a:gd name="connsiteX2" fmla="*/ 272955 w 641445"/>
                    <a:gd name="connsiteY2" fmla="*/ 0 h 422288"/>
                    <a:gd name="connsiteX3" fmla="*/ 436728 w 641445"/>
                    <a:gd name="connsiteY3" fmla="*/ 95535 h 422288"/>
                    <a:gd name="connsiteX4" fmla="*/ 614149 w 641445"/>
                    <a:gd name="connsiteY4" fmla="*/ 259308 h 422288"/>
                    <a:gd name="connsiteX5" fmla="*/ 641445 w 641445"/>
                    <a:gd name="connsiteY5" fmla="*/ 422288 h 422288"/>
                    <a:gd name="connsiteX0" fmla="*/ 0 w 627797"/>
                    <a:gd name="connsiteY0" fmla="*/ 368490 h 368490"/>
                    <a:gd name="connsiteX1" fmla="*/ 136477 w 627797"/>
                    <a:gd name="connsiteY1" fmla="*/ 109182 h 368490"/>
                    <a:gd name="connsiteX2" fmla="*/ 272955 w 627797"/>
                    <a:gd name="connsiteY2" fmla="*/ 0 h 368490"/>
                    <a:gd name="connsiteX3" fmla="*/ 436728 w 627797"/>
                    <a:gd name="connsiteY3" fmla="*/ 95535 h 368490"/>
                    <a:gd name="connsiteX4" fmla="*/ 614149 w 627797"/>
                    <a:gd name="connsiteY4" fmla="*/ 259308 h 368490"/>
                    <a:gd name="connsiteX5" fmla="*/ 627797 w 627797"/>
                    <a:gd name="connsiteY5" fmla="*/ 364518 h 368490"/>
                    <a:gd name="connsiteX0" fmla="*/ 0 w 627797"/>
                    <a:gd name="connsiteY0" fmla="*/ 455147 h 455147"/>
                    <a:gd name="connsiteX1" fmla="*/ 136477 w 627797"/>
                    <a:gd name="connsiteY1" fmla="*/ 109182 h 455147"/>
                    <a:gd name="connsiteX2" fmla="*/ 272955 w 627797"/>
                    <a:gd name="connsiteY2" fmla="*/ 0 h 455147"/>
                    <a:gd name="connsiteX3" fmla="*/ 436728 w 627797"/>
                    <a:gd name="connsiteY3" fmla="*/ 95535 h 455147"/>
                    <a:gd name="connsiteX4" fmla="*/ 614149 w 627797"/>
                    <a:gd name="connsiteY4" fmla="*/ 259308 h 455147"/>
                    <a:gd name="connsiteX5" fmla="*/ 627797 w 627797"/>
                    <a:gd name="connsiteY5" fmla="*/ 364518 h 455147"/>
                    <a:gd name="connsiteX0" fmla="*/ 0 w 641444"/>
                    <a:gd name="connsiteY0" fmla="*/ 455147 h 455147"/>
                    <a:gd name="connsiteX1" fmla="*/ 136477 w 641444"/>
                    <a:gd name="connsiteY1" fmla="*/ 109182 h 455147"/>
                    <a:gd name="connsiteX2" fmla="*/ 272955 w 641444"/>
                    <a:gd name="connsiteY2" fmla="*/ 0 h 455147"/>
                    <a:gd name="connsiteX3" fmla="*/ 436728 w 641444"/>
                    <a:gd name="connsiteY3" fmla="*/ 95535 h 455147"/>
                    <a:gd name="connsiteX4" fmla="*/ 614149 w 641444"/>
                    <a:gd name="connsiteY4" fmla="*/ 259308 h 455147"/>
                    <a:gd name="connsiteX5" fmla="*/ 641444 w 641444"/>
                    <a:gd name="connsiteY5" fmla="*/ 451174 h 455147"/>
                    <a:gd name="connsiteX0" fmla="*/ 0 w 551170"/>
                    <a:gd name="connsiteY0" fmla="*/ 439778 h 451174"/>
                    <a:gd name="connsiteX1" fmla="*/ 46203 w 551170"/>
                    <a:gd name="connsiteY1" fmla="*/ 109182 h 451174"/>
                    <a:gd name="connsiteX2" fmla="*/ 182681 w 551170"/>
                    <a:gd name="connsiteY2" fmla="*/ 0 h 451174"/>
                    <a:gd name="connsiteX3" fmla="*/ 346454 w 551170"/>
                    <a:gd name="connsiteY3" fmla="*/ 95535 h 451174"/>
                    <a:gd name="connsiteX4" fmla="*/ 523875 w 551170"/>
                    <a:gd name="connsiteY4" fmla="*/ 259308 h 451174"/>
                    <a:gd name="connsiteX5" fmla="*/ 551170 w 551170"/>
                    <a:gd name="connsiteY5" fmla="*/ 451174 h 451174"/>
                    <a:gd name="connsiteX0" fmla="*/ 0 w 551170"/>
                    <a:gd name="connsiteY0" fmla="*/ 439778 h 451174"/>
                    <a:gd name="connsiteX1" fmla="*/ 46203 w 551170"/>
                    <a:gd name="connsiteY1" fmla="*/ 109182 h 451174"/>
                    <a:gd name="connsiteX2" fmla="*/ 182681 w 551170"/>
                    <a:gd name="connsiteY2" fmla="*/ 0 h 451174"/>
                    <a:gd name="connsiteX3" fmla="*/ 346454 w 551170"/>
                    <a:gd name="connsiteY3" fmla="*/ 95535 h 451174"/>
                    <a:gd name="connsiteX4" fmla="*/ 418556 w 551170"/>
                    <a:gd name="connsiteY4" fmla="*/ 290047 h 451174"/>
                    <a:gd name="connsiteX5" fmla="*/ 551170 w 551170"/>
                    <a:gd name="connsiteY5" fmla="*/ 451174 h 451174"/>
                    <a:gd name="connsiteX0" fmla="*/ 0 w 475942"/>
                    <a:gd name="connsiteY0" fmla="*/ 439778 h 451174"/>
                    <a:gd name="connsiteX1" fmla="*/ 46203 w 475942"/>
                    <a:gd name="connsiteY1" fmla="*/ 109182 h 451174"/>
                    <a:gd name="connsiteX2" fmla="*/ 182681 w 475942"/>
                    <a:gd name="connsiteY2" fmla="*/ 0 h 451174"/>
                    <a:gd name="connsiteX3" fmla="*/ 346454 w 475942"/>
                    <a:gd name="connsiteY3" fmla="*/ 95535 h 451174"/>
                    <a:gd name="connsiteX4" fmla="*/ 418556 w 475942"/>
                    <a:gd name="connsiteY4" fmla="*/ 290047 h 451174"/>
                    <a:gd name="connsiteX5" fmla="*/ 475942 w 475942"/>
                    <a:gd name="connsiteY5" fmla="*/ 451174 h 451174"/>
                    <a:gd name="connsiteX0" fmla="*/ 0 w 475942"/>
                    <a:gd name="connsiteY0" fmla="*/ 439778 h 451174"/>
                    <a:gd name="connsiteX1" fmla="*/ 61249 w 475942"/>
                    <a:gd name="connsiteY1" fmla="*/ 216771 h 451174"/>
                    <a:gd name="connsiteX2" fmla="*/ 182681 w 475942"/>
                    <a:gd name="connsiteY2" fmla="*/ 0 h 451174"/>
                    <a:gd name="connsiteX3" fmla="*/ 346454 w 475942"/>
                    <a:gd name="connsiteY3" fmla="*/ 95535 h 451174"/>
                    <a:gd name="connsiteX4" fmla="*/ 418556 w 475942"/>
                    <a:gd name="connsiteY4" fmla="*/ 290047 h 451174"/>
                    <a:gd name="connsiteX5" fmla="*/ 475942 w 475942"/>
                    <a:gd name="connsiteY5" fmla="*/ 451174 h 451174"/>
                    <a:gd name="connsiteX0" fmla="*/ 0 w 475942"/>
                    <a:gd name="connsiteY0" fmla="*/ 439778 h 451174"/>
                    <a:gd name="connsiteX1" fmla="*/ 61249 w 475942"/>
                    <a:gd name="connsiteY1" fmla="*/ 216771 h 451174"/>
                    <a:gd name="connsiteX2" fmla="*/ 182681 w 475942"/>
                    <a:gd name="connsiteY2" fmla="*/ 0 h 451174"/>
                    <a:gd name="connsiteX3" fmla="*/ 346454 w 475942"/>
                    <a:gd name="connsiteY3" fmla="*/ 95535 h 451174"/>
                    <a:gd name="connsiteX4" fmla="*/ 418556 w 475942"/>
                    <a:gd name="connsiteY4" fmla="*/ 290047 h 451174"/>
                    <a:gd name="connsiteX5" fmla="*/ 475942 w 475942"/>
                    <a:gd name="connsiteY5" fmla="*/ 451174 h 451174"/>
                    <a:gd name="connsiteX0" fmla="*/ 0 w 475942"/>
                    <a:gd name="connsiteY0" fmla="*/ 439778 h 451174"/>
                    <a:gd name="connsiteX1" fmla="*/ 61249 w 475942"/>
                    <a:gd name="connsiteY1" fmla="*/ 216771 h 451174"/>
                    <a:gd name="connsiteX2" fmla="*/ 182681 w 475942"/>
                    <a:gd name="connsiteY2" fmla="*/ 0 h 451174"/>
                    <a:gd name="connsiteX3" fmla="*/ 418556 w 475942"/>
                    <a:gd name="connsiteY3" fmla="*/ 290047 h 451174"/>
                    <a:gd name="connsiteX4" fmla="*/ 475942 w 475942"/>
                    <a:gd name="connsiteY4" fmla="*/ 451174 h 451174"/>
                    <a:gd name="connsiteX0" fmla="*/ 0 w 454941"/>
                    <a:gd name="connsiteY0" fmla="*/ 471959 h 471959"/>
                    <a:gd name="connsiteX1" fmla="*/ 40248 w 454941"/>
                    <a:gd name="connsiteY1" fmla="*/ 216771 h 471959"/>
                    <a:gd name="connsiteX2" fmla="*/ 161680 w 454941"/>
                    <a:gd name="connsiteY2" fmla="*/ 0 h 471959"/>
                    <a:gd name="connsiteX3" fmla="*/ 397555 w 454941"/>
                    <a:gd name="connsiteY3" fmla="*/ 290047 h 471959"/>
                    <a:gd name="connsiteX4" fmla="*/ 454941 w 454941"/>
                    <a:gd name="connsiteY4" fmla="*/ 451174 h 471959"/>
                    <a:gd name="connsiteX0" fmla="*/ 0 w 465442"/>
                    <a:gd name="connsiteY0" fmla="*/ 439778 h 451174"/>
                    <a:gd name="connsiteX1" fmla="*/ 50749 w 465442"/>
                    <a:gd name="connsiteY1" fmla="*/ 216771 h 451174"/>
                    <a:gd name="connsiteX2" fmla="*/ 172181 w 465442"/>
                    <a:gd name="connsiteY2" fmla="*/ 0 h 451174"/>
                    <a:gd name="connsiteX3" fmla="*/ 408056 w 465442"/>
                    <a:gd name="connsiteY3" fmla="*/ 290047 h 451174"/>
                    <a:gd name="connsiteX4" fmla="*/ 465442 w 465442"/>
                    <a:gd name="connsiteY4" fmla="*/ 451174 h 451174"/>
                    <a:gd name="connsiteX0" fmla="*/ 0 w 444441"/>
                    <a:gd name="connsiteY0" fmla="*/ 504140 h 504140"/>
                    <a:gd name="connsiteX1" fmla="*/ 29748 w 444441"/>
                    <a:gd name="connsiteY1" fmla="*/ 216771 h 504140"/>
                    <a:gd name="connsiteX2" fmla="*/ 151180 w 444441"/>
                    <a:gd name="connsiteY2" fmla="*/ 0 h 504140"/>
                    <a:gd name="connsiteX3" fmla="*/ 387055 w 444441"/>
                    <a:gd name="connsiteY3" fmla="*/ 290047 h 504140"/>
                    <a:gd name="connsiteX4" fmla="*/ 444441 w 444441"/>
                    <a:gd name="connsiteY4" fmla="*/ 451174 h 504140"/>
                    <a:gd name="connsiteX0" fmla="*/ 0 w 444441"/>
                    <a:gd name="connsiteY0" fmla="*/ 461232 h 461232"/>
                    <a:gd name="connsiteX1" fmla="*/ 29748 w 444441"/>
                    <a:gd name="connsiteY1" fmla="*/ 216771 h 461232"/>
                    <a:gd name="connsiteX2" fmla="*/ 151180 w 444441"/>
                    <a:gd name="connsiteY2" fmla="*/ 0 h 461232"/>
                    <a:gd name="connsiteX3" fmla="*/ 387055 w 444441"/>
                    <a:gd name="connsiteY3" fmla="*/ 290047 h 461232"/>
                    <a:gd name="connsiteX4" fmla="*/ 444441 w 444441"/>
                    <a:gd name="connsiteY4" fmla="*/ 451174 h 461232"/>
                    <a:gd name="connsiteX0" fmla="*/ 0 w 444441"/>
                    <a:gd name="connsiteY0" fmla="*/ 461232 h 461232"/>
                    <a:gd name="connsiteX1" fmla="*/ 29748 w 444441"/>
                    <a:gd name="connsiteY1" fmla="*/ 216771 h 461232"/>
                    <a:gd name="connsiteX2" fmla="*/ 151180 w 444441"/>
                    <a:gd name="connsiteY2" fmla="*/ 0 h 461232"/>
                    <a:gd name="connsiteX3" fmla="*/ 387055 w 444441"/>
                    <a:gd name="connsiteY3" fmla="*/ 290047 h 461232"/>
                    <a:gd name="connsiteX4" fmla="*/ 444441 w 444441"/>
                    <a:gd name="connsiteY4" fmla="*/ 451174 h 461232"/>
                    <a:gd name="connsiteX0" fmla="*/ 0 w 444441"/>
                    <a:gd name="connsiteY0" fmla="*/ 461232 h 461232"/>
                    <a:gd name="connsiteX1" fmla="*/ 29748 w 444441"/>
                    <a:gd name="connsiteY1" fmla="*/ 216771 h 461232"/>
                    <a:gd name="connsiteX2" fmla="*/ 151180 w 444441"/>
                    <a:gd name="connsiteY2" fmla="*/ 0 h 461232"/>
                    <a:gd name="connsiteX3" fmla="*/ 387055 w 444441"/>
                    <a:gd name="connsiteY3" fmla="*/ 290047 h 461232"/>
                    <a:gd name="connsiteX4" fmla="*/ 444441 w 444441"/>
                    <a:gd name="connsiteY4" fmla="*/ 451174 h 46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41" h="461232">
                      <a:moveTo>
                        <a:pt x="0" y="461232"/>
                      </a:moveTo>
                      <a:lnTo>
                        <a:pt x="29748" y="216771"/>
                      </a:lnTo>
                      <a:lnTo>
                        <a:pt x="151180" y="0"/>
                      </a:lnTo>
                      <a:lnTo>
                        <a:pt x="387055" y="290047"/>
                      </a:lnTo>
                      <a:lnTo>
                        <a:pt x="444441" y="451174"/>
                      </a:lnTo>
                    </a:path>
                  </a:pathLst>
                </a:cu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dirty="0">
                      <a:latin typeface="Times New Roman"/>
                      <a:ea typeface="Times New Roman"/>
                    </a:rPr>
                    <a:t> </a:t>
                  </a:r>
                  <a:endParaRPr lang="en-NZ" b="1" dirty="0">
                    <a:latin typeface="Times New Roman"/>
                    <a:ea typeface="Times New Roman"/>
                  </a:endParaRPr>
                </a:p>
              </p:txBody>
            </p:sp>
            <p:sp>
              <p:nvSpPr>
                <p:cNvPr id="20" name="Freeform 80">
                  <a:extLst>
                    <a:ext uri="{FF2B5EF4-FFF2-40B4-BE49-F238E27FC236}">
                      <a16:creationId xmlns:a16="http://schemas.microsoft.com/office/drawing/2014/main" id="{5287B6BF-DF3B-47DB-A11B-83AA5967F2DC}"/>
                    </a:ext>
                  </a:extLst>
                </p:cNvPr>
                <p:cNvSpPr/>
                <p:nvPr/>
              </p:nvSpPr>
              <p:spPr>
                <a:xfrm flipH="1">
                  <a:off x="3432614" y="654128"/>
                  <a:ext cx="1428555" cy="1475582"/>
                </a:xfrm>
                <a:custGeom>
                  <a:avLst/>
                  <a:gdLst>
                    <a:gd name="connsiteX0" fmla="*/ 600502 w 1610436"/>
                    <a:gd name="connsiteY0" fmla="*/ 0 h 777922"/>
                    <a:gd name="connsiteX1" fmla="*/ 232012 w 1610436"/>
                    <a:gd name="connsiteY1" fmla="*/ 518615 h 777922"/>
                    <a:gd name="connsiteX2" fmla="*/ 0 w 1610436"/>
                    <a:gd name="connsiteY2" fmla="*/ 777922 h 777922"/>
                    <a:gd name="connsiteX3" fmla="*/ 1610436 w 1610436"/>
                    <a:gd name="connsiteY3" fmla="*/ 764275 h 777922"/>
                    <a:gd name="connsiteX4" fmla="*/ 1596788 w 1610436"/>
                    <a:gd name="connsiteY4" fmla="*/ 0 h 777922"/>
                    <a:gd name="connsiteX0" fmla="*/ 873458 w 1883392"/>
                    <a:gd name="connsiteY0" fmla="*/ 0 h 777922"/>
                    <a:gd name="connsiteX1" fmla="*/ 0 w 1883392"/>
                    <a:gd name="connsiteY1" fmla="*/ 750627 h 777922"/>
                    <a:gd name="connsiteX2" fmla="*/ 272956 w 1883392"/>
                    <a:gd name="connsiteY2" fmla="*/ 777922 h 777922"/>
                    <a:gd name="connsiteX3" fmla="*/ 1883392 w 1883392"/>
                    <a:gd name="connsiteY3" fmla="*/ 764275 h 777922"/>
                    <a:gd name="connsiteX4" fmla="*/ 1869744 w 1883392"/>
                    <a:gd name="connsiteY4" fmla="*/ 0 h 777922"/>
                    <a:gd name="connsiteX0" fmla="*/ 873458 w 1883392"/>
                    <a:gd name="connsiteY0" fmla="*/ 0 h 777922"/>
                    <a:gd name="connsiteX1" fmla="*/ 586855 w 1883392"/>
                    <a:gd name="connsiteY1" fmla="*/ 191069 h 777922"/>
                    <a:gd name="connsiteX2" fmla="*/ 0 w 1883392"/>
                    <a:gd name="connsiteY2" fmla="*/ 750627 h 777922"/>
                    <a:gd name="connsiteX3" fmla="*/ 272956 w 1883392"/>
                    <a:gd name="connsiteY3" fmla="*/ 777922 h 777922"/>
                    <a:gd name="connsiteX4" fmla="*/ 1883392 w 1883392"/>
                    <a:gd name="connsiteY4" fmla="*/ 764275 h 777922"/>
                    <a:gd name="connsiteX5" fmla="*/ 1869744 w 1883392"/>
                    <a:gd name="connsiteY5" fmla="*/ 0 h 777922"/>
                    <a:gd name="connsiteX0" fmla="*/ 873458 w 1883392"/>
                    <a:gd name="connsiteY0" fmla="*/ 0 h 777922"/>
                    <a:gd name="connsiteX1" fmla="*/ 586855 w 1883392"/>
                    <a:gd name="connsiteY1" fmla="*/ 191069 h 777922"/>
                    <a:gd name="connsiteX2" fmla="*/ 504968 w 1883392"/>
                    <a:gd name="connsiteY2" fmla="*/ 272955 h 777922"/>
                    <a:gd name="connsiteX3" fmla="*/ 0 w 1883392"/>
                    <a:gd name="connsiteY3" fmla="*/ 750627 h 777922"/>
                    <a:gd name="connsiteX4" fmla="*/ 272956 w 1883392"/>
                    <a:gd name="connsiteY4" fmla="*/ 777922 h 777922"/>
                    <a:gd name="connsiteX5" fmla="*/ 1883392 w 1883392"/>
                    <a:gd name="connsiteY5" fmla="*/ 764275 h 777922"/>
                    <a:gd name="connsiteX6" fmla="*/ 1869744 w 1883392"/>
                    <a:gd name="connsiteY6" fmla="*/ 0 h 777922"/>
                    <a:gd name="connsiteX0" fmla="*/ 873458 w 1883392"/>
                    <a:gd name="connsiteY0" fmla="*/ 0 h 777922"/>
                    <a:gd name="connsiteX1" fmla="*/ 586855 w 1883392"/>
                    <a:gd name="connsiteY1" fmla="*/ 191069 h 777922"/>
                    <a:gd name="connsiteX2" fmla="*/ 504968 w 1883392"/>
                    <a:gd name="connsiteY2" fmla="*/ 272955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77922"/>
                    <a:gd name="connsiteX1" fmla="*/ 586855 w 1883392"/>
                    <a:gd name="connsiteY1" fmla="*/ 191069 h 777922"/>
                    <a:gd name="connsiteX2" fmla="*/ 491320 w 1883392"/>
                    <a:gd name="connsiteY2" fmla="*/ 354842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77922"/>
                    <a:gd name="connsiteX1" fmla="*/ 682390 w 1883392"/>
                    <a:gd name="connsiteY1" fmla="*/ 272955 h 777922"/>
                    <a:gd name="connsiteX2" fmla="*/ 491320 w 1883392"/>
                    <a:gd name="connsiteY2" fmla="*/ 354842 h 777922"/>
                    <a:gd name="connsiteX3" fmla="*/ 300252 w 1883392"/>
                    <a:gd name="connsiteY3" fmla="*/ 191069 h 777922"/>
                    <a:gd name="connsiteX4" fmla="*/ 0 w 1883392"/>
                    <a:gd name="connsiteY4" fmla="*/ 750627 h 777922"/>
                    <a:gd name="connsiteX5" fmla="*/ 272956 w 1883392"/>
                    <a:gd name="connsiteY5" fmla="*/ 777922 h 777922"/>
                    <a:gd name="connsiteX6" fmla="*/ 1883392 w 1883392"/>
                    <a:gd name="connsiteY6" fmla="*/ 764275 h 777922"/>
                    <a:gd name="connsiteX7" fmla="*/ 1869744 w 1883392"/>
                    <a:gd name="connsiteY7" fmla="*/ 0 h 777922"/>
                    <a:gd name="connsiteX0" fmla="*/ 873458 w 1883392"/>
                    <a:gd name="connsiteY0" fmla="*/ 0 h 764275"/>
                    <a:gd name="connsiteX1" fmla="*/ 682390 w 1883392"/>
                    <a:gd name="connsiteY1" fmla="*/ 272955 h 764275"/>
                    <a:gd name="connsiteX2" fmla="*/ 491320 w 1883392"/>
                    <a:gd name="connsiteY2" fmla="*/ 354842 h 764275"/>
                    <a:gd name="connsiteX3" fmla="*/ 300252 w 1883392"/>
                    <a:gd name="connsiteY3" fmla="*/ 191069 h 764275"/>
                    <a:gd name="connsiteX4" fmla="*/ 0 w 1883392"/>
                    <a:gd name="connsiteY4" fmla="*/ 750627 h 764275"/>
                    <a:gd name="connsiteX5" fmla="*/ 1883392 w 1883392"/>
                    <a:gd name="connsiteY5" fmla="*/ 764275 h 764275"/>
                    <a:gd name="connsiteX6" fmla="*/ 1869744 w 1883392"/>
                    <a:gd name="connsiteY6" fmla="*/ 0 h 764275"/>
                    <a:gd name="connsiteX0" fmla="*/ 873458 w 1883392"/>
                    <a:gd name="connsiteY0" fmla="*/ 177421 h 941696"/>
                    <a:gd name="connsiteX1" fmla="*/ 682390 w 1883392"/>
                    <a:gd name="connsiteY1" fmla="*/ 450376 h 941696"/>
                    <a:gd name="connsiteX2" fmla="*/ 491320 w 1883392"/>
                    <a:gd name="connsiteY2" fmla="*/ 532263 h 941696"/>
                    <a:gd name="connsiteX3" fmla="*/ 300252 w 1883392"/>
                    <a:gd name="connsiteY3" fmla="*/ 368490 h 941696"/>
                    <a:gd name="connsiteX4" fmla="*/ 0 w 1883392"/>
                    <a:gd name="connsiteY4" fmla="*/ 928048 h 941696"/>
                    <a:gd name="connsiteX5" fmla="*/ 1883392 w 1883392"/>
                    <a:gd name="connsiteY5" fmla="*/ 941696 h 941696"/>
                    <a:gd name="connsiteX6" fmla="*/ 1855689 w 1883392"/>
                    <a:gd name="connsiteY6" fmla="*/ 0 h 941696"/>
                    <a:gd name="connsiteX0" fmla="*/ 1168617 w 1883392"/>
                    <a:gd name="connsiteY0" fmla="*/ 0 h 941696"/>
                    <a:gd name="connsiteX1" fmla="*/ 682390 w 1883392"/>
                    <a:gd name="connsiteY1" fmla="*/ 450376 h 941696"/>
                    <a:gd name="connsiteX2" fmla="*/ 491320 w 1883392"/>
                    <a:gd name="connsiteY2" fmla="*/ 532263 h 941696"/>
                    <a:gd name="connsiteX3" fmla="*/ 300252 w 1883392"/>
                    <a:gd name="connsiteY3" fmla="*/ 368490 h 941696"/>
                    <a:gd name="connsiteX4" fmla="*/ 0 w 1883392"/>
                    <a:gd name="connsiteY4" fmla="*/ 928048 h 941696"/>
                    <a:gd name="connsiteX5" fmla="*/ 1883392 w 1883392"/>
                    <a:gd name="connsiteY5" fmla="*/ 941696 h 941696"/>
                    <a:gd name="connsiteX6" fmla="*/ 1855689 w 1883392"/>
                    <a:gd name="connsiteY6" fmla="*/ 0 h 941696"/>
                    <a:gd name="connsiteX0" fmla="*/ 1168617 w 1869337"/>
                    <a:gd name="connsiteY0" fmla="*/ 0 h 928048"/>
                    <a:gd name="connsiteX1" fmla="*/ 682390 w 1869337"/>
                    <a:gd name="connsiteY1" fmla="*/ 450376 h 928048"/>
                    <a:gd name="connsiteX2" fmla="*/ 491320 w 1869337"/>
                    <a:gd name="connsiteY2" fmla="*/ 532263 h 928048"/>
                    <a:gd name="connsiteX3" fmla="*/ 300252 w 1869337"/>
                    <a:gd name="connsiteY3" fmla="*/ 368490 h 928048"/>
                    <a:gd name="connsiteX4" fmla="*/ 0 w 1869337"/>
                    <a:gd name="connsiteY4" fmla="*/ 928048 h 928048"/>
                    <a:gd name="connsiteX5" fmla="*/ 1869337 w 1869337"/>
                    <a:gd name="connsiteY5" fmla="*/ 764275 h 928048"/>
                    <a:gd name="connsiteX6" fmla="*/ 1855689 w 1869337"/>
                    <a:gd name="connsiteY6" fmla="*/ 0 h 928048"/>
                    <a:gd name="connsiteX0" fmla="*/ 1070231 w 1770951"/>
                    <a:gd name="connsiteY0" fmla="*/ 0 h 791571"/>
                    <a:gd name="connsiteX1" fmla="*/ 584004 w 1770951"/>
                    <a:gd name="connsiteY1" fmla="*/ 450376 h 791571"/>
                    <a:gd name="connsiteX2" fmla="*/ 392934 w 1770951"/>
                    <a:gd name="connsiteY2" fmla="*/ 532263 h 791571"/>
                    <a:gd name="connsiteX3" fmla="*/ 201866 w 1770951"/>
                    <a:gd name="connsiteY3" fmla="*/ 368490 h 791571"/>
                    <a:gd name="connsiteX4" fmla="*/ 0 w 1770951"/>
                    <a:gd name="connsiteY4" fmla="*/ 791571 h 791571"/>
                    <a:gd name="connsiteX5" fmla="*/ 1770951 w 1770951"/>
                    <a:gd name="connsiteY5" fmla="*/ 764275 h 791571"/>
                    <a:gd name="connsiteX6" fmla="*/ 1757303 w 1770951"/>
                    <a:gd name="connsiteY6" fmla="*/ 0 h 791571"/>
                    <a:gd name="connsiteX0" fmla="*/ 1028066 w 1728786"/>
                    <a:gd name="connsiteY0" fmla="*/ 0 h 764275"/>
                    <a:gd name="connsiteX1" fmla="*/ 541839 w 1728786"/>
                    <a:gd name="connsiteY1" fmla="*/ 450376 h 764275"/>
                    <a:gd name="connsiteX2" fmla="*/ 350769 w 1728786"/>
                    <a:gd name="connsiteY2" fmla="*/ 532263 h 764275"/>
                    <a:gd name="connsiteX3" fmla="*/ 159701 w 1728786"/>
                    <a:gd name="connsiteY3" fmla="*/ 368490 h 764275"/>
                    <a:gd name="connsiteX4" fmla="*/ 0 w 1728786"/>
                    <a:gd name="connsiteY4" fmla="*/ 750628 h 764275"/>
                    <a:gd name="connsiteX5" fmla="*/ 1728786 w 1728786"/>
                    <a:gd name="connsiteY5" fmla="*/ 764275 h 764275"/>
                    <a:gd name="connsiteX6" fmla="*/ 1715138 w 1728786"/>
                    <a:gd name="connsiteY6" fmla="*/ 0 h 764275"/>
                    <a:gd name="connsiteX0" fmla="*/ 1028066 w 1728786"/>
                    <a:gd name="connsiteY0" fmla="*/ 0 h 764275"/>
                    <a:gd name="connsiteX1" fmla="*/ 541839 w 1728786"/>
                    <a:gd name="connsiteY1" fmla="*/ 450376 h 764275"/>
                    <a:gd name="connsiteX2" fmla="*/ 350769 w 1728786"/>
                    <a:gd name="connsiteY2" fmla="*/ 532263 h 764275"/>
                    <a:gd name="connsiteX3" fmla="*/ 159701 w 1728786"/>
                    <a:gd name="connsiteY3" fmla="*/ 368490 h 764275"/>
                    <a:gd name="connsiteX4" fmla="*/ 0 w 1728786"/>
                    <a:gd name="connsiteY4" fmla="*/ 750628 h 764275"/>
                    <a:gd name="connsiteX5" fmla="*/ 1728786 w 1728786"/>
                    <a:gd name="connsiteY5" fmla="*/ 764275 h 764275"/>
                    <a:gd name="connsiteX6" fmla="*/ 1637665 w 1728786"/>
                    <a:gd name="connsiteY6" fmla="*/ 0 h 764275"/>
                    <a:gd name="connsiteX0" fmla="*/ 1090045 w 1728786"/>
                    <a:gd name="connsiteY0" fmla="*/ 6873 h 764275"/>
                    <a:gd name="connsiteX1" fmla="*/ 541839 w 1728786"/>
                    <a:gd name="connsiteY1" fmla="*/ 450376 h 764275"/>
                    <a:gd name="connsiteX2" fmla="*/ 350769 w 1728786"/>
                    <a:gd name="connsiteY2" fmla="*/ 532263 h 764275"/>
                    <a:gd name="connsiteX3" fmla="*/ 159701 w 1728786"/>
                    <a:gd name="connsiteY3" fmla="*/ 368490 h 764275"/>
                    <a:gd name="connsiteX4" fmla="*/ 0 w 1728786"/>
                    <a:gd name="connsiteY4" fmla="*/ 750628 h 764275"/>
                    <a:gd name="connsiteX5" fmla="*/ 1728786 w 1728786"/>
                    <a:gd name="connsiteY5" fmla="*/ 764275 h 764275"/>
                    <a:gd name="connsiteX6" fmla="*/ 1637665 w 1728786"/>
                    <a:gd name="connsiteY6" fmla="*/ 0 h 764275"/>
                    <a:gd name="connsiteX0" fmla="*/ 1090045 w 1732668"/>
                    <a:gd name="connsiteY0" fmla="*/ 6873 h 764275"/>
                    <a:gd name="connsiteX1" fmla="*/ 541839 w 1732668"/>
                    <a:gd name="connsiteY1" fmla="*/ 450376 h 764275"/>
                    <a:gd name="connsiteX2" fmla="*/ 350769 w 1732668"/>
                    <a:gd name="connsiteY2" fmla="*/ 532263 h 764275"/>
                    <a:gd name="connsiteX3" fmla="*/ 159701 w 1732668"/>
                    <a:gd name="connsiteY3" fmla="*/ 368490 h 764275"/>
                    <a:gd name="connsiteX4" fmla="*/ 0 w 1732668"/>
                    <a:gd name="connsiteY4" fmla="*/ 750628 h 764275"/>
                    <a:gd name="connsiteX5" fmla="*/ 1728786 w 1732668"/>
                    <a:gd name="connsiteY5" fmla="*/ 764275 h 764275"/>
                    <a:gd name="connsiteX6" fmla="*/ 1729920 w 1732668"/>
                    <a:gd name="connsiteY6" fmla="*/ 306730 h 764275"/>
                    <a:gd name="connsiteX7" fmla="*/ 1637665 w 1732668"/>
                    <a:gd name="connsiteY7" fmla="*/ 0 h 764275"/>
                    <a:gd name="connsiteX0" fmla="*/ 1090045 w 1732668"/>
                    <a:gd name="connsiteY0" fmla="*/ 6873 h 764275"/>
                    <a:gd name="connsiteX1" fmla="*/ 541839 w 1732668"/>
                    <a:gd name="connsiteY1" fmla="*/ 450376 h 764275"/>
                    <a:gd name="connsiteX2" fmla="*/ 319779 w 1732668"/>
                    <a:gd name="connsiteY2" fmla="*/ 573503 h 764275"/>
                    <a:gd name="connsiteX3" fmla="*/ 159701 w 1732668"/>
                    <a:gd name="connsiteY3" fmla="*/ 368490 h 764275"/>
                    <a:gd name="connsiteX4" fmla="*/ 0 w 1732668"/>
                    <a:gd name="connsiteY4" fmla="*/ 750628 h 764275"/>
                    <a:gd name="connsiteX5" fmla="*/ 1728786 w 1732668"/>
                    <a:gd name="connsiteY5" fmla="*/ 764275 h 764275"/>
                    <a:gd name="connsiteX6" fmla="*/ 1729920 w 1732668"/>
                    <a:gd name="connsiteY6" fmla="*/ 306730 h 764275"/>
                    <a:gd name="connsiteX7" fmla="*/ 1637665 w 1732668"/>
                    <a:gd name="connsiteY7" fmla="*/ 0 h 764275"/>
                    <a:gd name="connsiteX0" fmla="*/ 1090045 w 1732668"/>
                    <a:gd name="connsiteY0" fmla="*/ 6873 h 764275"/>
                    <a:gd name="connsiteX1" fmla="*/ 541839 w 1732668"/>
                    <a:gd name="connsiteY1" fmla="*/ 450376 h 764275"/>
                    <a:gd name="connsiteX2" fmla="*/ 319779 w 1732668"/>
                    <a:gd name="connsiteY2" fmla="*/ 573503 h 764275"/>
                    <a:gd name="connsiteX3" fmla="*/ 159701 w 1732668"/>
                    <a:gd name="connsiteY3" fmla="*/ 368490 h 764275"/>
                    <a:gd name="connsiteX4" fmla="*/ 149453 w 1732668"/>
                    <a:gd name="connsiteY4" fmla="*/ 437324 h 764275"/>
                    <a:gd name="connsiteX5" fmla="*/ 0 w 1732668"/>
                    <a:gd name="connsiteY5" fmla="*/ 750628 h 764275"/>
                    <a:gd name="connsiteX6" fmla="*/ 1728786 w 1732668"/>
                    <a:gd name="connsiteY6" fmla="*/ 764275 h 764275"/>
                    <a:gd name="connsiteX7" fmla="*/ 1729920 w 1732668"/>
                    <a:gd name="connsiteY7" fmla="*/ 306730 h 764275"/>
                    <a:gd name="connsiteX8" fmla="*/ 1637665 w 1732668"/>
                    <a:gd name="connsiteY8" fmla="*/ 0 h 764275"/>
                    <a:gd name="connsiteX0" fmla="*/ 1090045 w 1732668"/>
                    <a:gd name="connsiteY0" fmla="*/ 6873 h 764275"/>
                    <a:gd name="connsiteX1" fmla="*/ 541839 w 1732668"/>
                    <a:gd name="connsiteY1" fmla="*/ 450376 h 764275"/>
                    <a:gd name="connsiteX2" fmla="*/ 319779 w 1732668"/>
                    <a:gd name="connsiteY2" fmla="*/ 573503 h 764275"/>
                    <a:gd name="connsiteX3" fmla="*/ 149453 w 1732668"/>
                    <a:gd name="connsiteY3" fmla="*/ 437324 h 764275"/>
                    <a:gd name="connsiteX4" fmla="*/ 0 w 1732668"/>
                    <a:gd name="connsiteY4" fmla="*/ 750628 h 764275"/>
                    <a:gd name="connsiteX5" fmla="*/ 1728786 w 1732668"/>
                    <a:gd name="connsiteY5" fmla="*/ 764275 h 764275"/>
                    <a:gd name="connsiteX6" fmla="*/ 1729920 w 1732668"/>
                    <a:gd name="connsiteY6" fmla="*/ 306730 h 764275"/>
                    <a:gd name="connsiteX7" fmla="*/ 1637665 w 1732668"/>
                    <a:gd name="connsiteY7" fmla="*/ 0 h 764275"/>
                    <a:gd name="connsiteX0" fmla="*/ 1090045 w 1732668"/>
                    <a:gd name="connsiteY0" fmla="*/ 6873 h 764275"/>
                    <a:gd name="connsiteX1" fmla="*/ 541839 w 1732668"/>
                    <a:gd name="connsiteY1" fmla="*/ 450376 h 764275"/>
                    <a:gd name="connsiteX2" fmla="*/ 319779 w 1732668"/>
                    <a:gd name="connsiteY2" fmla="*/ 573503 h 764275"/>
                    <a:gd name="connsiteX3" fmla="*/ 149453 w 1732668"/>
                    <a:gd name="connsiteY3" fmla="*/ 437324 h 764275"/>
                    <a:gd name="connsiteX4" fmla="*/ 0 w 1732668"/>
                    <a:gd name="connsiteY4" fmla="*/ 750628 h 764275"/>
                    <a:gd name="connsiteX5" fmla="*/ 1728786 w 1732668"/>
                    <a:gd name="connsiteY5" fmla="*/ 764275 h 764275"/>
                    <a:gd name="connsiteX6" fmla="*/ 1729920 w 1732668"/>
                    <a:gd name="connsiteY6" fmla="*/ 224250 h 764275"/>
                    <a:gd name="connsiteX7" fmla="*/ 1637665 w 1732668"/>
                    <a:gd name="connsiteY7" fmla="*/ 0 h 764275"/>
                    <a:gd name="connsiteX0" fmla="*/ 1090045 w 1868818"/>
                    <a:gd name="connsiteY0" fmla="*/ 6873 h 764275"/>
                    <a:gd name="connsiteX1" fmla="*/ 541839 w 1868818"/>
                    <a:gd name="connsiteY1" fmla="*/ 450376 h 764275"/>
                    <a:gd name="connsiteX2" fmla="*/ 319779 w 1868818"/>
                    <a:gd name="connsiteY2" fmla="*/ 573503 h 764275"/>
                    <a:gd name="connsiteX3" fmla="*/ 149453 w 1868818"/>
                    <a:gd name="connsiteY3" fmla="*/ 437324 h 764275"/>
                    <a:gd name="connsiteX4" fmla="*/ 0 w 1868818"/>
                    <a:gd name="connsiteY4" fmla="*/ 750628 h 764275"/>
                    <a:gd name="connsiteX5" fmla="*/ 1728786 w 1868818"/>
                    <a:gd name="connsiteY5" fmla="*/ 764275 h 764275"/>
                    <a:gd name="connsiteX6" fmla="*/ 1729920 w 1868818"/>
                    <a:gd name="connsiteY6" fmla="*/ 224250 h 764275"/>
                    <a:gd name="connsiteX7" fmla="*/ 1637665 w 1868818"/>
                    <a:gd name="connsiteY7" fmla="*/ 0 h 764275"/>
                    <a:gd name="connsiteX0" fmla="*/ 1090045 w 1729920"/>
                    <a:gd name="connsiteY0" fmla="*/ 6873 h 764275"/>
                    <a:gd name="connsiteX1" fmla="*/ 541839 w 1729920"/>
                    <a:gd name="connsiteY1" fmla="*/ 450376 h 764275"/>
                    <a:gd name="connsiteX2" fmla="*/ 319779 w 1729920"/>
                    <a:gd name="connsiteY2" fmla="*/ 573503 h 764275"/>
                    <a:gd name="connsiteX3" fmla="*/ 149453 w 1729920"/>
                    <a:gd name="connsiteY3" fmla="*/ 437324 h 764275"/>
                    <a:gd name="connsiteX4" fmla="*/ 0 w 1729920"/>
                    <a:gd name="connsiteY4" fmla="*/ 750628 h 764275"/>
                    <a:gd name="connsiteX5" fmla="*/ 1728786 w 1729920"/>
                    <a:gd name="connsiteY5" fmla="*/ 764275 h 764275"/>
                    <a:gd name="connsiteX6" fmla="*/ 1729920 w 1729920"/>
                    <a:gd name="connsiteY6" fmla="*/ 224250 h 764275"/>
                    <a:gd name="connsiteX7" fmla="*/ 1637665 w 1729920"/>
                    <a:gd name="connsiteY7" fmla="*/ 0 h 764275"/>
                    <a:gd name="connsiteX0" fmla="*/ 1090045 w 1744281"/>
                    <a:gd name="connsiteY0" fmla="*/ 6873 h 750628"/>
                    <a:gd name="connsiteX1" fmla="*/ 541839 w 1744281"/>
                    <a:gd name="connsiteY1" fmla="*/ 450376 h 750628"/>
                    <a:gd name="connsiteX2" fmla="*/ 319779 w 1744281"/>
                    <a:gd name="connsiteY2" fmla="*/ 573503 h 750628"/>
                    <a:gd name="connsiteX3" fmla="*/ 149453 w 1744281"/>
                    <a:gd name="connsiteY3" fmla="*/ 437324 h 750628"/>
                    <a:gd name="connsiteX4" fmla="*/ 0 w 1744281"/>
                    <a:gd name="connsiteY4" fmla="*/ 750628 h 750628"/>
                    <a:gd name="connsiteX5" fmla="*/ 1744281 w 1744281"/>
                    <a:gd name="connsiteY5" fmla="*/ 750529 h 750628"/>
                    <a:gd name="connsiteX6" fmla="*/ 1729920 w 1744281"/>
                    <a:gd name="connsiteY6" fmla="*/ 224250 h 750628"/>
                    <a:gd name="connsiteX7" fmla="*/ 1637665 w 1744281"/>
                    <a:gd name="connsiteY7" fmla="*/ 0 h 750628"/>
                    <a:gd name="connsiteX0" fmla="*/ 1090045 w 1752124"/>
                    <a:gd name="connsiteY0" fmla="*/ 6873 h 750628"/>
                    <a:gd name="connsiteX1" fmla="*/ 541839 w 1752124"/>
                    <a:gd name="connsiteY1" fmla="*/ 450376 h 750628"/>
                    <a:gd name="connsiteX2" fmla="*/ 319779 w 1752124"/>
                    <a:gd name="connsiteY2" fmla="*/ 573503 h 750628"/>
                    <a:gd name="connsiteX3" fmla="*/ 149453 w 1752124"/>
                    <a:gd name="connsiteY3" fmla="*/ 437324 h 750628"/>
                    <a:gd name="connsiteX4" fmla="*/ 0 w 1752124"/>
                    <a:gd name="connsiteY4" fmla="*/ 750628 h 750628"/>
                    <a:gd name="connsiteX5" fmla="*/ 1744281 w 1752124"/>
                    <a:gd name="connsiteY5" fmla="*/ 750529 h 750628"/>
                    <a:gd name="connsiteX6" fmla="*/ 1745414 w 1752124"/>
                    <a:gd name="connsiteY6" fmla="*/ 224250 h 750628"/>
                    <a:gd name="connsiteX7" fmla="*/ 1637665 w 1752124"/>
                    <a:gd name="connsiteY7" fmla="*/ 0 h 750628"/>
                    <a:gd name="connsiteX0" fmla="*/ 1090045 w 1745414"/>
                    <a:gd name="connsiteY0" fmla="*/ 6873 h 750628"/>
                    <a:gd name="connsiteX1" fmla="*/ 541839 w 1745414"/>
                    <a:gd name="connsiteY1" fmla="*/ 450376 h 750628"/>
                    <a:gd name="connsiteX2" fmla="*/ 319779 w 1745414"/>
                    <a:gd name="connsiteY2" fmla="*/ 573503 h 750628"/>
                    <a:gd name="connsiteX3" fmla="*/ 149453 w 1745414"/>
                    <a:gd name="connsiteY3" fmla="*/ 437324 h 750628"/>
                    <a:gd name="connsiteX4" fmla="*/ 0 w 1745414"/>
                    <a:gd name="connsiteY4" fmla="*/ 750628 h 750628"/>
                    <a:gd name="connsiteX5" fmla="*/ 1744281 w 1745414"/>
                    <a:gd name="connsiteY5" fmla="*/ 750529 h 750628"/>
                    <a:gd name="connsiteX6" fmla="*/ 1745414 w 1745414"/>
                    <a:gd name="connsiteY6" fmla="*/ 224250 h 750628"/>
                    <a:gd name="connsiteX7" fmla="*/ 1637665 w 1745414"/>
                    <a:gd name="connsiteY7" fmla="*/ 0 h 750628"/>
                    <a:gd name="connsiteX0" fmla="*/ 1090045 w 1745414"/>
                    <a:gd name="connsiteY0" fmla="*/ 6873 h 750628"/>
                    <a:gd name="connsiteX1" fmla="*/ 541839 w 1745414"/>
                    <a:gd name="connsiteY1" fmla="*/ 450376 h 750628"/>
                    <a:gd name="connsiteX2" fmla="*/ 319779 w 1745414"/>
                    <a:gd name="connsiteY2" fmla="*/ 573503 h 750628"/>
                    <a:gd name="connsiteX3" fmla="*/ 149453 w 1745414"/>
                    <a:gd name="connsiteY3" fmla="*/ 437324 h 750628"/>
                    <a:gd name="connsiteX4" fmla="*/ 0 w 1745414"/>
                    <a:gd name="connsiteY4" fmla="*/ 750628 h 750628"/>
                    <a:gd name="connsiteX5" fmla="*/ 1744281 w 1745414"/>
                    <a:gd name="connsiteY5" fmla="*/ 750529 h 750628"/>
                    <a:gd name="connsiteX6" fmla="*/ 1745414 w 1745414"/>
                    <a:gd name="connsiteY6" fmla="*/ 224250 h 750628"/>
                    <a:gd name="connsiteX7" fmla="*/ 1637665 w 1745414"/>
                    <a:gd name="connsiteY7" fmla="*/ 0 h 750628"/>
                    <a:gd name="connsiteX0" fmla="*/ 1090045 w 1753107"/>
                    <a:gd name="connsiteY0" fmla="*/ 0 h 743755"/>
                    <a:gd name="connsiteX1" fmla="*/ 541839 w 1753107"/>
                    <a:gd name="connsiteY1" fmla="*/ 443503 h 743755"/>
                    <a:gd name="connsiteX2" fmla="*/ 319779 w 1753107"/>
                    <a:gd name="connsiteY2" fmla="*/ 566630 h 743755"/>
                    <a:gd name="connsiteX3" fmla="*/ 149453 w 1753107"/>
                    <a:gd name="connsiteY3" fmla="*/ 430451 h 743755"/>
                    <a:gd name="connsiteX4" fmla="*/ 0 w 1753107"/>
                    <a:gd name="connsiteY4" fmla="*/ 743755 h 743755"/>
                    <a:gd name="connsiteX5" fmla="*/ 1744281 w 1753107"/>
                    <a:gd name="connsiteY5" fmla="*/ 743656 h 743755"/>
                    <a:gd name="connsiteX6" fmla="*/ 1745414 w 1753107"/>
                    <a:gd name="connsiteY6" fmla="*/ 217377 h 743755"/>
                    <a:gd name="connsiteX7" fmla="*/ 1637665 w 1753107"/>
                    <a:gd name="connsiteY7" fmla="*/ 13747 h 743755"/>
                    <a:gd name="connsiteX0" fmla="*/ 1090045 w 1753107"/>
                    <a:gd name="connsiteY0" fmla="*/ 0 h 743755"/>
                    <a:gd name="connsiteX1" fmla="*/ 541839 w 1753107"/>
                    <a:gd name="connsiteY1" fmla="*/ 443503 h 743755"/>
                    <a:gd name="connsiteX2" fmla="*/ 319779 w 1753107"/>
                    <a:gd name="connsiteY2" fmla="*/ 566630 h 743755"/>
                    <a:gd name="connsiteX3" fmla="*/ 149453 w 1753107"/>
                    <a:gd name="connsiteY3" fmla="*/ 430451 h 743755"/>
                    <a:gd name="connsiteX4" fmla="*/ 0 w 1753107"/>
                    <a:gd name="connsiteY4" fmla="*/ 743755 h 743755"/>
                    <a:gd name="connsiteX5" fmla="*/ 1744281 w 1753107"/>
                    <a:gd name="connsiteY5" fmla="*/ 743656 h 743755"/>
                    <a:gd name="connsiteX6" fmla="*/ 1745414 w 1753107"/>
                    <a:gd name="connsiteY6" fmla="*/ 217377 h 743755"/>
                    <a:gd name="connsiteX7" fmla="*/ 1637665 w 1753107"/>
                    <a:gd name="connsiteY7" fmla="*/ 13747 h 743755"/>
                    <a:gd name="connsiteX0" fmla="*/ 1090045 w 1753107"/>
                    <a:gd name="connsiteY0" fmla="*/ 0 h 743755"/>
                    <a:gd name="connsiteX1" fmla="*/ 541839 w 1753107"/>
                    <a:gd name="connsiteY1" fmla="*/ 443503 h 743755"/>
                    <a:gd name="connsiteX2" fmla="*/ 319779 w 1753107"/>
                    <a:gd name="connsiteY2" fmla="*/ 566630 h 743755"/>
                    <a:gd name="connsiteX3" fmla="*/ 149453 w 1753107"/>
                    <a:gd name="connsiteY3" fmla="*/ 430451 h 743755"/>
                    <a:gd name="connsiteX4" fmla="*/ 0 w 1753107"/>
                    <a:gd name="connsiteY4" fmla="*/ 743755 h 743755"/>
                    <a:gd name="connsiteX5" fmla="*/ 1744281 w 1753107"/>
                    <a:gd name="connsiteY5" fmla="*/ 743656 h 743755"/>
                    <a:gd name="connsiteX6" fmla="*/ 1745414 w 1753107"/>
                    <a:gd name="connsiteY6" fmla="*/ 217377 h 743755"/>
                    <a:gd name="connsiteX7" fmla="*/ 1637665 w 1753107"/>
                    <a:gd name="connsiteY7" fmla="*/ 13747 h 743755"/>
                    <a:gd name="connsiteX0" fmla="*/ 1090045 w 1750706"/>
                    <a:gd name="connsiteY0" fmla="*/ 0 h 743755"/>
                    <a:gd name="connsiteX1" fmla="*/ 541839 w 1750706"/>
                    <a:gd name="connsiteY1" fmla="*/ 443503 h 743755"/>
                    <a:gd name="connsiteX2" fmla="*/ 319779 w 1750706"/>
                    <a:gd name="connsiteY2" fmla="*/ 566630 h 743755"/>
                    <a:gd name="connsiteX3" fmla="*/ 149453 w 1750706"/>
                    <a:gd name="connsiteY3" fmla="*/ 430451 h 743755"/>
                    <a:gd name="connsiteX4" fmla="*/ 0 w 1750706"/>
                    <a:gd name="connsiteY4" fmla="*/ 743755 h 743755"/>
                    <a:gd name="connsiteX5" fmla="*/ 1744281 w 1750706"/>
                    <a:gd name="connsiteY5" fmla="*/ 743656 h 743755"/>
                    <a:gd name="connsiteX6" fmla="*/ 1745414 w 1750706"/>
                    <a:gd name="connsiteY6" fmla="*/ 217377 h 743755"/>
                    <a:gd name="connsiteX7" fmla="*/ 1670107 w 1750706"/>
                    <a:gd name="connsiteY7" fmla="*/ 76108 h 743755"/>
                    <a:gd name="connsiteX0" fmla="*/ 1090045 w 1755508"/>
                    <a:gd name="connsiteY0" fmla="*/ 19832 h 763587"/>
                    <a:gd name="connsiteX1" fmla="*/ 541839 w 1755508"/>
                    <a:gd name="connsiteY1" fmla="*/ 463335 h 763587"/>
                    <a:gd name="connsiteX2" fmla="*/ 319779 w 1755508"/>
                    <a:gd name="connsiteY2" fmla="*/ 586462 h 763587"/>
                    <a:gd name="connsiteX3" fmla="*/ 149453 w 1755508"/>
                    <a:gd name="connsiteY3" fmla="*/ 450283 h 763587"/>
                    <a:gd name="connsiteX4" fmla="*/ 0 w 1755508"/>
                    <a:gd name="connsiteY4" fmla="*/ 763587 h 763587"/>
                    <a:gd name="connsiteX5" fmla="*/ 1744281 w 1755508"/>
                    <a:gd name="connsiteY5" fmla="*/ 763488 h 763587"/>
                    <a:gd name="connsiteX6" fmla="*/ 1745414 w 1755508"/>
                    <a:gd name="connsiteY6" fmla="*/ 237209 h 763587"/>
                    <a:gd name="connsiteX7" fmla="*/ 1605223 w 1755508"/>
                    <a:gd name="connsiteY7" fmla="*/ 0 h 763587"/>
                    <a:gd name="connsiteX0" fmla="*/ 1090045 w 1754708"/>
                    <a:gd name="connsiteY0" fmla="*/ 644 h 744399"/>
                    <a:gd name="connsiteX1" fmla="*/ 541839 w 1754708"/>
                    <a:gd name="connsiteY1" fmla="*/ 444147 h 744399"/>
                    <a:gd name="connsiteX2" fmla="*/ 319779 w 1754708"/>
                    <a:gd name="connsiteY2" fmla="*/ 567274 h 744399"/>
                    <a:gd name="connsiteX3" fmla="*/ 149453 w 1754708"/>
                    <a:gd name="connsiteY3" fmla="*/ 431095 h 744399"/>
                    <a:gd name="connsiteX4" fmla="*/ 0 w 1754708"/>
                    <a:gd name="connsiteY4" fmla="*/ 744399 h 744399"/>
                    <a:gd name="connsiteX5" fmla="*/ 1744281 w 1754708"/>
                    <a:gd name="connsiteY5" fmla="*/ 744300 h 744399"/>
                    <a:gd name="connsiteX6" fmla="*/ 1745414 w 1754708"/>
                    <a:gd name="connsiteY6" fmla="*/ 218021 h 744399"/>
                    <a:gd name="connsiteX7" fmla="*/ 1616037 w 1754708"/>
                    <a:gd name="connsiteY7" fmla="*/ 0 h 744399"/>
                    <a:gd name="connsiteX0" fmla="*/ 1090045 w 1754708"/>
                    <a:gd name="connsiteY0" fmla="*/ 0 h 743755"/>
                    <a:gd name="connsiteX1" fmla="*/ 541839 w 1754708"/>
                    <a:gd name="connsiteY1" fmla="*/ 443503 h 743755"/>
                    <a:gd name="connsiteX2" fmla="*/ 319779 w 1754708"/>
                    <a:gd name="connsiteY2" fmla="*/ 566630 h 743755"/>
                    <a:gd name="connsiteX3" fmla="*/ 149453 w 1754708"/>
                    <a:gd name="connsiteY3" fmla="*/ 430451 h 743755"/>
                    <a:gd name="connsiteX4" fmla="*/ 0 w 1754708"/>
                    <a:gd name="connsiteY4" fmla="*/ 743755 h 743755"/>
                    <a:gd name="connsiteX5" fmla="*/ 1744281 w 1754708"/>
                    <a:gd name="connsiteY5" fmla="*/ 743656 h 743755"/>
                    <a:gd name="connsiteX6" fmla="*/ 1745414 w 1754708"/>
                    <a:gd name="connsiteY6" fmla="*/ 217377 h 743755"/>
                    <a:gd name="connsiteX7" fmla="*/ 1616037 w 1754708"/>
                    <a:gd name="connsiteY7" fmla="*/ 8950 h 743755"/>
                    <a:gd name="connsiteX0" fmla="*/ 1090045 w 1753908"/>
                    <a:gd name="connsiteY0" fmla="*/ 0 h 743755"/>
                    <a:gd name="connsiteX1" fmla="*/ 541839 w 1753908"/>
                    <a:gd name="connsiteY1" fmla="*/ 443503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41839 w 1753908"/>
                    <a:gd name="connsiteY1" fmla="*/ 443503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617538 w 1753908"/>
                    <a:gd name="connsiteY1" fmla="*/ 457894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617538 w 1753908"/>
                    <a:gd name="connsiteY1" fmla="*/ 457894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617538 w 1753908"/>
                    <a:gd name="connsiteY1" fmla="*/ 457894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617538 w 1753908"/>
                    <a:gd name="connsiteY1" fmla="*/ 457894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505864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66630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81021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81021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81021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 name="connsiteX0" fmla="*/ 1090045 w 1753908"/>
                    <a:gd name="connsiteY0" fmla="*/ 0 h 743755"/>
                    <a:gd name="connsiteX1" fmla="*/ 563468 w 1753908"/>
                    <a:gd name="connsiteY1" fmla="*/ 481879 h 743755"/>
                    <a:gd name="connsiteX2" fmla="*/ 319779 w 1753908"/>
                    <a:gd name="connsiteY2" fmla="*/ 581021 h 743755"/>
                    <a:gd name="connsiteX3" fmla="*/ 149453 w 1753908"/>
                    <a:gd name="connsiteY3" fmla="*/ 430451 h 743755"/>
                    <a:gd name="connsiteX4" fmla="*/ 0 w 1753908"/>
                    <a:gd name="connsiteY4" fmla="*/ 743755 h 743755"/>
                    <a:gd name="connsiteX5" fmla="*/ 1744281 w 1753908"/>
                    <a:gd name="connsiteY5" fmla="*/ 743656 h 743755"/>
                    <a:gd name="connsiteX6" fmla="*/ 1745414 w 1753908"/>
                    <a:gd name="connsiteY6" fmla="*/ 217377 h 743755"/>
                    <a:gd name="connsiteX7" fmla="*/ 1626851 w 1753908"/>
                    <a:gd name="connsiteY7" fmla="*/ 4153 h 74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908" h="743755">
                      <a:moveTo>
                        <a:pt x="1090045" y="0"/>
                      </a:moveTo>
                      <a:cubicBezTo>
                        <a:pt x="914519" y="160626"/>
                        <a:pt x="691846" y="385042"/>
                        <a:pt x="563468" y="481879"/>
                      </a:cubicBezTo>
                      <a:lnTo>
                        <a:pt x="319779" y="581021"/>
                      </a:lnTo>
                      <a:lnTo>
                        <a:pt x="149453" y="430451"/>
                      </a:lnTo>
                      <a:lnTo>
                        <a:pt x="0" y="743755"/>
                      </a:lnTo>
                      <a:lnTo>
                        <a:pt x="1744281" y="743656"/>
                      </a:lnTo>
                      <a:cubicBezTo>
                        <a:pt x="1744659" y="568230"/>
                        <a:pt x="1764986" y="340627"/>
                        <a:pt x="1745414" y="217377"/>
                      </a:cubicBezTo>
                      <a:lnTo>
                        <a:pt x="1626851" y="4153"/>
                      </a:lnTo>
                    </a:path>
                  </a:pathLst>
                </a:custGeom>
                <a:solidFill>
                  <a:srgbClr val="C6FAC8"/>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sp>
              <p:nvSpPr>
                <p:cNvPr id="21" name="Freeform 81">
                  <a:extLst>
                    <a:ext uri="{FF2B5EF4-FFF2-40B4-BE49-F238E27FC236}">
                      <a16:creationId xmlns:a16="http://schemas.microsoft.com/office/drawing/2014/main" id="{A90195AE-3ABD-4D1E-94C3-E05B9AA288E8}"/>
                    </a:ext>
                  </a:extLst>
                </p:cNvPr>
                <p:cNvSpPr/>
                <p:nvPr/>
              </p:nvSpPr>
              <p:spPr>
                <a:xfrm flipH="1">
                  <a:off x="3369692" y="2185614"/>
                  <a:ext cx="2411999" cy="1397611"/>
                </a:xfrm>
                <a:custGeom>
                  <a:avLst/>
                  <a:gdLst>
                    <a:gd name="connsiteX0" fmla="*/ 1105468 w 2729552"/>
                    <a:gd name="connsiteY0" fmla="*/ 122830 h 409433"/>
                    <a:gd name="connsiteX1" fmla="*/ 859809 w 2729552"/>
                    <a:gd name="connsiteY1" fmla="*/ 272956 h 409433"/>
                    <a:gd name="connsiteX2" fmla="*/ 736979 w 2729552"/>
                    <a:gd name="connsiteY2" fmla="*/ 163774 h 409433"/>
                    <a:gd name="connsiteX3" fmla="*/ 545910 w 2729552"/>
                    <a:gd name="connsiteY3" fmla="*/ 0 h 409433"/>
                    <a:gd name="connsiteX4" fmla="*/ 300250 w 2729552"/>
                    <a:gd name="connsiteY4" fmla="*/ 218365 h 409433"/>
                    <a:gd name="connsiteX5" fmla="*/ 0 w 2729552"/>
                    <a:gd name="connsiteY5" fmla="*/ 409433 h 409433"/>
                    <a:gd name="connsiteX6" fmla="*/ 2729552 w 2729552"/>
                    <a:gd name="connsiteY6" fmla="*/ 395786 h 409433"/>
                    <a:gd name="connsiteX7" fmla="*/ 2729552 w 2729552"/>
                    <a:gd name="connsiteY7" fmla="*/ 122830 h 409433"/>
                    <a:gd name="connsiteX0" fmla="*/ 1105468 w 2729552"/>
                    <a:gd name="connsiteY0" fmla="*/ 122830 h 409433"/>
                    <a:gd name="connsiteX1" fmla="*/ 736979 w 2729552"/>
                    <a:gd name="connsiteY1" fmla="*/ 163774 h 409433"/>
                    <a:gd name="connsiteX2" fmla="*/ 545910 w 2729552"/>
                    <a:gd name="connsiteY2" fmla="*/ 0 h 409433"/>
                    <a:gd name="connsiteX3" fmla="*/ 300250 w 2729552"/>
                    <a:gd name="connsiteY3" fmla="*/ 218365 h 409433"/>
                    <a:gd name="connsiteX4" fmla="*/ 0 w 2729552"/>
                    <a:gd name="connsiteY4" fmla="*/ 409433 h 409433"/>
                    <a:gd name="connsiteX5" fmla="*/ 2729552 w 2729552"/>
                    <a:gd name="connsiteY5" fmla="*/ 395786 h 409433"/>
                    <a:gd name="connsiteX6" fmla="*/ 2729552 w 2729552"/>
                    <a:gd name="connsiteY6" fmla="*/ 122830 h 409433"/>
                    <a:gd name="connsiteX0" fmla="*/ 1105468 w 2729552"/>
                    <a:gd name="connsiteY0" fmla="*/ 0 h 286603"/>
                    <a:gd name="connsiteX1" fmla="*/ 736979 w 2729552"/>
                    <a:gd name="connsiteY1" fmla="*/ 40944 h 286603"/>
                    <a:gd name="connsiteX2" fmla="*/ 300250 w 2729552"/>
                    <a:gd name="connsiteY2" fmla="*/ 95535 h 286603"/>
                    <a:gd name="connsiteX3" fmla="*/ 0 w 2729552"/>
                    <a:gd name="connsiteY3" fmla="*/ 286603 h 286603"/>
                    <a:gd name="connsiteX4" fmla="*/ 2729552 w 2729552"/>
                    <a:gd name="connsiteY4" fmla="*/ 272956 h 286603"/>
                    <a:gd name="connsiteX5" fmla="*/ 2729552 w 2729552"/>
                    <a:gd name="connsiteY5" fmla="*/ 0 h 286603"/>
                    <a:gd name="connsiteX0" fmla="*/ 1105468 w 2729552"/>
                    <a:gd name="connsiteY0" fmla="*/ 27295 h 313898"/>
                    <a:gd name="connsiteX1" fmla="*/ 818866 w 2729552"/>
                    <a:gd name="connsiteY1" fmla="*/ 0 h 313898"/>
                    <a:gd name="connsiteX2" fmla="*/ 300250 w 2729552"/>
                    <a:gd name="connsiteY2" fmla="*/ 122830 h 313898"/>
                    <a:gd name="connsiteX3" fmla="*/ 0 w 2729552"/>
                    <a:gd name="connsiteY3" fmla="*/ 313898 h 313898"/>
                    <a:gd name="connsiteX4" fmla="*/ 2729552 w 2729552"/>
                    <a:gd name="connsiteY4" fmla="*/ 300251 h 313898"/>
                    <a:gd name="connsiteX5" fmla="*/ 2729552 w 2729552"/>
                    <a:gd name="connsiteY5" fmla="*/ 27295 h 313898"/>
                    <a:gd name="connsiteX0" fmla="*/ 818866 w 2729552"/>
                    <a:gd name="connsiteY0" fmla="*/ 0 h 313898"/>
                    <a:gd name="connsiteX1" fmla="*/ 300250 w 2729552"/>
                    <a:gd name="connsiteY1" fmla="*/ 122830 h 313898"/>
                    <a:gd name="connsiteX2" fmla="*/ 0 w 2729552"/>
                    <a:gd name="connsiteY2" fmla="*/ 313898 h 313898"/>
                    <a:gd name="connsiteX3" fmla="*/ 2729552 w 2729552"/>
                    <a:gd name="connsiteY3" fmla="*/ 300251 h 313898"/>
                    <a:gd name="connsiteX4" fmla="*/ 2729552 w 2729552"/>
                    <a:gd name="connsiteY4" fmla="*/ 27295 h 313898"/>
                    <a:gd name="connsiteX0" fmla="*/ 818866 w 2729552"/>
                    <a:gd name="connsiteY0" fmla="*/ 13121 h 286603"/>
                    <a:gd name="connsiteX1" fmla="*/ 300250 w 2729552"/>
                    <a:gd name="connsiteY1" fmla="*/ 95535 h 286603"/>
                    <a:gd name="connsiteX2" fmla="*/ 0 w 2729552"/>
                    <a:gd name="connsiteY2" fmla="*/ 286603 h 286603"/>
                    <a:gd name="connsiteX3" fmla="*/ 2729552 w 2729552"/>
                    <a:gd name="connsiteY3" fmla="*/ 272956 h 286603"/>
                    <a:gd name="connsiteX4" fmla="*/ 2729552 w 2729552"/>
                    <a:gd name="connsiteY4" fmla="*/ 0 h 286603"/>
                    <a:gd name="connsiteX0" fmla="*/ 818866 w 2729552"/>
                    <a:gd name="connsiteY0" fmla="*/ 0 h 273482"/>
                    <a:gd name="connsiteX1" fmla="*/ 300250 w 2729552"/>
                    <a:gd name="connsiteY1" fmla="*/ 82414 h 273482"/>
                    <a:gd name="connsiteX2" fmla="*/ 0 w 2729552"/>
                    <a:gd name="connsiteY2" fmla="*/ 273482 h 273482"/>
                    <a:gd name="connsiteX3" fmla="*/ 2729552 w 2729552"/>
                    <a:gd name="connsiteY3" fmla="*/ 259835 h 273482"/>
                    <a:gd name="connsiteX4" fmla="*/ 2715904 w 2729552"/>
                    <a:gd name="connsiteY4" fmla="*/ 19212 h 273482"/>
                    <a:gd name="connsiteX0" fmla="*/ 818866 w 2729552"/>
                    <a:gd name="connsiteY0" fmla="*/ 5038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87452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189264 w 2729552"/>
                    <a:gd name="connsiteY1" fmla="*/ 152118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144035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144035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144035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144035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13121 h 278520"/>
                    <a:gd name="connsiteX1" fmla="*/ 300250 w 2729552"/>
                    <a:gd name="connsiteY1" fmla="*/ 144035 h 278520"/>
                    <a:gd name="connsiteX2" fmla="*/ 0 w 2729552"/>
                    <a:gd name="connsiteY2" fmla="*/ 278520 h 278520"/>
                    <a:gd name="connsiteX3" fmla="*/ 2729552 w 2729552"/>
                    <a:gd name="connsiteY3" fmla="*/ 264873 h 278520"/>
                    <a:gd name="connsiteX4" fmla="*/ 2729552 w 2729552"/>
                    <a:gd name="connsiteY4" fmla="*/ 0 h 278520"/>
                    <a:gd name="connsiteX0" fmla="*/ 1013091 w 2729552"/>
                    <a:gd name="connsiteY0" fmla="*/ 0 h 305815"/>
                    <a:gd name="connsiteX1" fmla="*/ 300250 w 2729552"/>
                    <a:gd name="connsiteY1" fmla="*/ 171330 h 305815"/>
                    <a:gd name="connsiteX2" fmla="*/ 0 w 2729552"/>
                    <a:gd name="connsiteY2" fmla="*/ 305815 h 305815"/>
                    <a:gd name="connsiteX3" fmla="*/ 2729552 w 2729552"/>
                    <a:gd name="connsiteY3" fmla="*/ 292168 h 305815"/>
                    <a:gd name="connsiteX4" fmla="*/ 2729552 w 2729552"/>
                    <a:gd name="connsiteY4" fmla="*/ 27295 h 305815"/>
                    <a:gd name="connsiteX0" fmla="*/ 1013091 w 2729552"/>
                    <a:gd name="connsiteY0" fmla="*/ 0 h 305815"/>
                    <a:gd name="connsiteX1" fmla="*/ 300250 w 2729552"/>
                    <a:gd name="connsiteY1" fmla="*/ 171330 h 305815"/>
                    <a:gd name="connsiteX2" fmla="*/ 0 w 2729552"/>
                    <a:gd name="connsiteY2" fmla="*/ 305815 h 305815"/>
                    <a:gd name="connsiteX3" fmla="*/ 2729552 w 2729552"/>
                    <a:gd name="connsiteY3" fmla="*/ 292168 h 305815"/>
                    <a:gd name="connsiteX4" fmla="*/ 2729552 w 2729552"/>
                    <a:gd name="connsiteY4" fmla="*/ 27295 h 305815"/>
                    <a:gd name="connsiteX0" fmla="*/ 1013091 w 2729552"/>
                    <a:gd name="connsiteY0" fmla="*/ 0 h 305815"/>
                    <a:gd name="connsiteX1" fmla="*/ 300250 w 2729552"/>
                    <a:gd name="connsiteY1" fmla="*/ 171330 h 305815"/>
                    <a:gd name="connsiteX2" fmla="*/ 0 w 2729552"/>
                    <a:gd name="connsiteY2" fmla="*/ 305815 h 305815"/>
                    <a:gd name="connsiteX3" fmla="*/ 2729552 w 2729552"/>
                    <a:gd name="connsiteY3" fmla="*/ 292168 h 305815"/>
                    <a:gd name="connsiteX4" fmla="*/ 2729552 w 2729552"/>
                    <a:gd name="connsiteY4" fmla="*/ 27295 h 305815"/>
                    <a:gd name="connsiteX0" fmla="*/ 1013091 w 2729552"/>
                    <a:gd name="connsiteY0" fmla="*/ 0 h 305815"/>
                    <a:gd name="connsiteX1" fmla="*/ 300250 w 2729552"/>
                    <a:gd name="connsiteY1" fmla="*/ 171330 h 305815"/>
                    <a:gd name="connsiteX2" fmla="*/ 0 w 2729552"/>
                    <a:gd name="connsiteY2" fmla="*/ 305815 h 305815"/>
                    <a:gd name="connsiteX3" fmla="*/ 2729552 w 2729552"/>
                    <a:gd name="connsiteY3" fmla="*/ 292168 h 305815"/>
                    <a:gd name="connsiteX4" fmla="*/ 2729552 w 2729552"/>
                    <a:gd name="connsiteY4" fmla="*/ 27295 h 305815"/>
                    <a:gd name="connsiteX0" fmla="*/ 1013091 w 2743425"/>
                    <a:gd name="connsiteY0" fmla="*/ 0 h 305815"/>
                    <a:gd name="connsiteX1" fmla="*/ 300250 w 2743425"/>
                    <a:gd name="connsiteY1" fmla="*/ 171330 h 305815"/>
                    <a:gd name="connsiteX2" fmla="*/ 0 w 2743425"/>
                    <a:gd name="connsiteY2" fmla="*/ 305815 h 305815"/>
                    <a:gd name="connsiteX3" fmla="*/ 2729552 w 2743425"/>
                    <a:gd name="connsiteY3" fmla="*/ 292168 h 305815"/>
                    <a:gd name="connsiteX4" fmla="*/ 2743425 w 2743425"/>
                    <a:gd name="connsiteY4" fmla="*/ 61 h 305815"/>
                    <a:gd name="connsiteX0" fmla="*/ 1013091 w 2757298"/>
                    <a:gd name="connsiteY0" fmla="*/ 0 h 312593"/>
                    <a:gd name="connsiteX1" fmla="*/ 300250 w 2757298"/>
                    <a:gd name="connsiteY1" fmla="*/ 171330 h 312593"/>
                    <a:gd name="connsiteX2" fmla="*/ 0 w 2757298"/>
                    <a:gd name="connsiteY2" fmla="*/ 305815 h 312593"/>
                    <a:gd name="connsiteX3" fmla="*/ 2757298 w 2757298"/>
                    <a:gd name="connsiteY3" fmla="*/ 312593 h 312593"/>
                    <a:gd name="connsiteX4" fmla="*/ 2743425 w 2757298"/>
                    <a:gd name="connsiteY4" fmla="*/ 61 h 312593"/>
                    <a:gd name="connsiteX0" fmla="*/ 957598 w 2701805"/>
                    <a:gd name="connsiteY0" fmla="*/ 0 h 312593"/>
                    <a:gd name="connsiteX1" fmla="*/ 244757 w 2701805"/>
                    <a:gd name="connsiteY1" fmla="*/ 171330 h 312593"/>
                    <a:gd name="connsiteX2" fmla="*/ 0 w 2701805"/>
                    <a:gd name="connsiteY2" fmla="*/ 299006 h 312593"/>
                    <a:gd name="connsiteX3" fmla="*/ 2701805 w 2701805"/>
                    <a:gd name="connsiteY3" fmla="*/ 312593 h 312593"/>
                    <a:gd name="connsiteX4" fmla="*/ 2687932 w 2701805"/>
                    <a:gd name="connsiteY4" fmla="*/ 61 h 312593"/>
                    <a:gd name="connsiteX0" fmla="*/ 957598 w 2701805"/>
                    <a:gd name="connsiteY0" fmla="*/ 0 h 319432"/>
                    <a:gd name="connsiteX1" fmla="*/ 244757 w 2701805"/>
                    <a:gd name="connsiteY1" fmla="*/ 171330 h 319432"/>
                    <a:gd name="connsiteX2" fmla="*/ 0 w 2701805"/>
                    <a:gd name="connsiteY2" fmla="*/ 319432 h 319432"/>
                    <a:gd name="connsiteX3" fmla="*/ 2701805 w 2701805"/>
                    <a:gd name="connsiteY3" fmla="*/ 312593 h 319432"/>
                    <a:gd name="connsiteX4" fmla="*/ 2687932 w 2701805"/>
                    <a:gd name="connsiteY4" fmla="*/ 61 h 319432"/>
                    <a:gd name="connsiteX0" fmla="*/ 957598 w 2701805"/>
                    <a:gd name="connsiteY0" fmla="*/ 0 h 319432"/>
                    <a:gd name="connsiteX1" fmla="*/ 842192 w 2701805"/>
                    <a:gd name="connsiteY1" fmla="*/ 94625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42192 w 2701805"/>
                    <a:gd name="connsiteY1" fmla="*/ 94625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42192 w 2701805"/>
                    <a:gd name="connsiteY1" fmla="*/ 94625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413 h 319845"/>
                    <a:gd name="connsiteX1" fmla="*/ 842192 w 2701805"/>
                    <a:gd name="connsiteY1" fmla="*/ 95038 h 319845"/>
                    <a:gd name="connsiteX2" fmla="*/ 244757 w 2701805"/>
                    <a:gd name="connsiteY2" fmla="*/ 171743 h 319845"/>
                    <a:gd name="connsiteX3" fmla="*/ 0 w 2701805"/>
                    <a:gd name="connsiteY3" fmla="*/ 319845 h 319845"/>
                    <a:gd name="connsiteX4" fmla="*/ 2701805 w 2701805"/>
                    <a:gd name="connsiteY4" fmla="*/ 313006 h 319845"/>
                    <a:gd name="connsiteX5" fmla="*/ 2687932 w 2701805"/>
                    <a:gd name="connsiteY5" fmla="*/ 474 h 319845"/>
                    <a:gd name="connsiteX0" fmla="*/ 957598 w 2701805"/>
                    <a:gd name="connsiteY0" fmla="*/ 413 h 319845"/>
                    <a:gd name="connsiteX1" fmla="*/ 842192 w 2701805"/>
                    <a:gd name="connsiteY1" fmla="*/ 95038 h 319845"/>
                    <a:gd name="connsiteX2" fmla="*/ 244757 w 2701805"/>
                    <a:gd name="connsiteY2" fmla="*/ 171743 h 319845"/>
                    <a:gd name="connsiteX3" fmla="*/ 0 w 2701805"/>
                    <a:gd name="connsiteY3" fmla="*/ 319845 h 319845"/>
                    <a:gd name="connsiteX4" fmla="*/ 2701805 w 2701805"/>
                    <a:gd name="connsiteY4" fmla="*/ 313006 h 319845"/>
                    <a:gd name="connsiteX5" fmla="*/ 2687932 w 2701805"/>
                    <a:gd name="connsiteY5" fmla="*/ 474 h 319845"/>
                    <a:gd name="connsiteX0" fmla="*/ 957598 w 2701805"/>
                    <a:gd name="connsiteY0" fmla="*/ 0 h 319432"/>
                    <a:gd name="connsiteX1" fmla="*/ 842192 w 2701805"/>
                    <a:gd name="connsiteY1" fmla="*/ 94625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942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336522 w 2701805"/>
                    <a:gd name="connsiteY2" fmla="*/ 186936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336522 w 2701805"/>
                    <a:gd name="connsiteY2" fmla="*/ 186936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336522 w 2701805"/>
                    <a:gd name="connsiteY2" fmla="*/ 186936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29463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29463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29463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29463 w 2701805"/>
                    <a:gd name="connsiteY2" fmla="*/ 171330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811604 w 2701805"/>
                    <a:gd name="connsiteY1" fmla="*/ 10710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798295 w 2701805"/>
                    <a:gd name="connsiteY1" fmla="*/ 12611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798295 w 2701805"/>
                    <a:gd name="connsiteY1" fmla="*/ 12611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798295 w 2701805"/>
                    <a:gd name="connsiteY1" fmla="*/ 12611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 name="connsiteX0" fmla="*/ 957598 w 2701805"/>
                    <a:gd name="connsiteY0" fmla="*/ 0 h 319432"/>
                    <a:gd name="connsiteX1" fmla="*/ 798295 w 2701805"/>
                    <a:gd name="connsiteY1" fmla="*/ 126119 h 319432"/>
                    <a:gd name="connsiteX2" fmla="*/ 244757 w 2701805"/>
                    <a:gd name="connsiteY2" fmla="*/ 190057 h 319432"/>
                    <a:gd name="connsiteX3" fmla="*/ 0 w 2701805"/>
                    <a:gd name="connsiteY3" fmla="*/ 319432 h 319432"/>
                    <a:gd name="connsiteX4" fmla="*/ 2701805 w 2701805"/>
                    <a:gd name="connsiteY4" fmla="*/ 312593 h 319432"/>
                    <a:gd name="connsiteX5" fmla="*/ 2687932 w 2701805"/>
                    <a:gd name="connsiteY5" fmla="*/ 61 h 3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805" h="319432">
                      <a:moveTo>
                        <a:pt x="957598" y="0"/>
                      </a:moveTo>
                      <a:lnTo>
                        <a:pt x="798295" y="126119"/>
                      </a:lnTo>
                      <a:lnTo>
                        <a:pt x="244757" y="190057"/>
                      </a:lnTo>
                      <a:lnTo>
                        <a:pt x="0" y="319432"/>
                      </a:lnTo>
                      <a:lnTo>
                        <a:pt x="2701805" y="312593"/>
                      </a:lnTo>
                      <a:lnTo>
                        <a:pt x="2687932" y="61"/>
                      </a:lnTo>
                    </a:path>
                  </a:pathLst>
                </a:custGeom>
                <a:solidFill>
                  <a:srgbClr val="15FF6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a:spcBef>
                      <a:spcPts val="0"/>
                    </a:spcBef>
                    <a:spcAft>
                      <a:spcPts val="0"/>
                    </a:spcAft>
                    <a:defRPr/>
                  </a:pPr>
                  <a:r>
                    <a:rPr lang="en-AU" b="1">
                      <a:latin typeface="Times New Roman"/>
                      <a:ea typeface="Times New Roman"/>
                    </a:rPr>
                    <a:t> </a:t>
                  </a:r>
                  <a:endParaRPr lang="en-NZ" b="1">
                    <a:latin typeface="Times New Roman"/>
                    <a:ea typeface="Times New Roman"/>
                  </a:endParaRPr>
                </a:p>
              </p:txBody>
            </p:sp>
            <p:sp>
              <p:nvSpPr>
                <p:cNvPr id="22" name="Rectangle 21">
                  <a:extLst>
                    <a:ext uri="{FF2B5EF4-FFF2-40B4-BE49-F238E27FC236}">
                      <a16:creationId xmlns:a16="http://schemas.microsoft.com/office/drawing/2014/main" id="{1EFDAC5E-39E3-43C7-8025-C33676A953DE}"/>
                    </a:ext>
                  </a:extLst>
                </p:cNvPr>
                <p:cNvSpPr/>
                <p:nvPr/>
              </p:nvSpPr>
              <p:spPr>
                <a:xfrm>
                  <a:off x="1812962" y="551146"/>
                  <a:ext cx="1186191" cy="491371"/>
                </a:xfrm>
                <a:prstGeom prst="rect">
                  <a:avLst/>
                </a:prstGeom>
              </p:spPr>
              <p:txBody>
                <a:bodyPr/>
                <a:lstStyle/>
                <a:p>
                  <a:pPr algn="ctr" eaLnBrk="1" fontAlgn="auto" hangingPunct="1">
                    <a:spcBef>
                      <a:spcPts val="0"/>
                    </a:spcBef>
                    <a:spcAft>
                      <a:spcPts val="0"/>
                    </a:spcAft>
                    <a:defRPr/>
                  </a:pPr>
                  <a:r>
                    <a:rPr lang="en-AU" sz="1200" b="1" kern="900" dirty="0">
                      <a:solidFill>
                        <a:srgbClr val="000000"/>
                      </a:solidFill>
                      <a:latin typeface="Arial"/>
                      <a:ea typeface="Times New Roman"/>
                    </a:rPr>
                    <a:t>Cloud </a:t>
                  </a:r>
                  <a:endParaRPr lang="en-NZ" b="1" dirty="0">
                    <a:latin typeface="Times New Roman"/>
                    <a:ea typeface="Times New Roman"/>
                  </a:endParaRPr>
                </a:p>
                <a:p>
                  <a:pPr algn="ctr" eaLnBrk="1" fontAlgn="auto" hangingPunct="1">
                    <a:spcBef>
                      <a:spcPts val="0"/>
                    </a:spcBef>
                    <a:spcAft>
                      <a:spcPts val="0"/>
                    </a:spcAft>
                    <a:defRPr/>
                  </a:pPr>
                  <a:r>
                    <a:rPr lang="en-AU" sz="1200" b="1" kern="900" dirty="0">
                      <a:solidFill>
                        <a:srgbClr val="000000"/>
                      </a:solidFill>
                      <a:latin typeface="Arial"/>
                      <a:ea typeface="Times New Roman"/>
                    </a:rPr>
                    <a:t>Forest</a:t>
                  </a:r>
                  <a:endParaRPr lang="en-NZ" b="1" dirty="0">
                    <a:latin typeface="Times New Roman"/>
                    <a:ea typeface="Times New Roman"/>
                  </a:endParaRPr>
                </a:p>
              </p:txBody>
            </p:sp>
            <p:sp>
              <p:nvSpPr>
                <p:cNvPr id="35866" name="Rectangle 22">
                  <a:extLst>
                    <a:ext uri="{FF2B5EF4-FFF2-40B4-BE49-F238E27FC236}">
                      <a16:creationId xmlns:a16="http://schemas.microsoft.com/office/drawing/2014/main" id="{BA5058FA-6BEE-4028-B25E-A8030D76D36F}"/>
                    </a:ext>
                  </a:extLst>
                </p:cNvPr>
                <p:cNvSpPr>
                  <a:spLocks noChangeArrowheads="1"/>
                </p:cNvSpPr>
                <p:nvPr/>
              </p:nvSpPr>
              <p:spPr bwMode="auto">
                <a:xfrm>
                  <a:off x="1620433" y="1725278"/>
                  <a:ext cx="1198923" cy="4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AU" altLang="en-US" sz="1200" b="1">
                      <a:solidFill>
                        <a:srgbClr val="000000"/>
                      </a:solidFill>
                      <a:latin typeface="Arial" panose="020B0604020202020204" pitchFamily="34" charset="0"/>
                      <a:cs typeface="Times New Roman" panose="02020603050405020304" pitchFamily="18" charset="0"/>
                    </a:rPr>
                    <a:t>Montane </a:t>
                  </a:r>
                  <a:endParaRPr lang="en-NZ" altLang="en-US" b="1">
                    <a:latin typeface="Times New Roman" panose="02020603050405020304" pitchFamily="18" charset="0"/>
                    <a:cs typeface="Times New Roman" panose="02020603050405020304" pitchFamily="18" charset="0"/>
                  </a:endParaRPr>
                </a:p>
                <a:p>
                  <a:pPr algn="ctr" eaLnBrk="1" hangingPunct="1"/>
                  <a:r>
                    <a:rPr lang="en-AU" altLang="en-US" sz="1200" b="1">
                      <a:solidFill>
                        <a:srgbClr val="000000"/>
                      </a:solidFill>
                      <a:latin typeface="Arial" panose="020B0604020202020204" pitchFamily="34" charset="0"/>
                      <a:cs typeface="Times New Roman" panose="02020603050405020304" pitchFamily="18" charset="0"/>
                    </a:rPr>
                    <a:t>Forest</a:t>
                  </a:r>
                  <a:endParaRPr lang="en-NZ" altLang="en-US" b="1">
                    <a:latin typeface="Times New Roman" panose="02020603050405020304" pitchFamily="18" charset="0"/>
                    <a:cs typeface="Times New Roman" panose="02020603050405020304" pitchFamily="18" charset="0"/>
                  </a:endParaRPr>
                </a:p>
              </p:txBody>
            </p:sp>
            <p:sp>
              <p:nvSpPr>
                <p:cNvPr id="35867" name="Rectangle 23">
                  <a:extLst>
                    <a:ext uri="{FF2B5EF4-FFF2-40B4-BE49-F238E27FC236}">
                      <a16:creationId xmlns:a16="http://schemas.microsoft.com/office/drawing/2014/main" id="{2D8FDF9C-AF1F-4051-85F8-BB8A5E3059FC}"/>
                    </a:ext>
                  </a:extLst>
                </p:cNvPr>
                <p:cNvSpPr>
                  <a:spLocks noChangeArrowheads="1"/>
                </p:cNvSpPr>
                <p:nvPr/>
              </p:nvSpPr>
              <p:spPr bwMode="auto">
                <a:xfrm>
                  <a:off x="1442706" y="2779254"/>
                  <a:ext cx="1297856" cy="4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AU" altLang="en-US" sz="1200" b="1">
                      <a:solidFill>
                        <a:srgbClr val="000000"/>
                      </a:solidFill>
                      <a:latin typeface="Arial" panose="020B0604020202020204" pitchFamily="34" charset="0"/>
                      <a:cs typeface="Times New Roman" panose="02020603050405020304" pitchFamily="18" charset="0"/>
                    </a:rPr>
                    <a:t>Lowland</a:t>
                  </a:r>
                  <a:endParaRPr lang="en-NZ" altLang="en-US" b="1">
                    <a:latin typeface="Times New Roman" panose="02020603050405020304" pitchFamily="18" charset="0"/>
                    <a:cs typeface="Times New Roman" panose="02020603050405020304" pitchFamily="18" charset="0"/>
                  </a:endParaRPr>
                </a:p>
                <a:p>
                  <a:pPr algn="ctr" eaLnBrk="1" hangingPunct="1"/>
                  <a:r>
                    <a:rPr lang="en-AU" altLang="en-US" sz="1200" b="1">
                      <a:solidFill>
                        <a:srgbClr val="000000"/>
                      </a:solidFill>
                      <a:latin typeface="Arial" panose="020B0604020202020204" pitchFamily="34" charset="0"/>
                      <a:cs typeface="Times New Roman" panose="02020603050405020304" pitchFamily="18" charset="0"/>
                    </a:rPr>
                    <a:t>Forest</a:t>
                  </a:r>
                  <a:endParaRPr lang="en-NZ" altLang="en-US" b="1">
                    <a:latin typeface="Times New Roman" panose="02020603050405020304" pitchFamily="18" charset="0"/>
                    <a:cs typeface="Times New Roman" panose="02020603050405020304" pitchFamily="18" charset="0"/>
                  </a:endParaRPr>
                </a:p>
              </p:txBody>
            </p:sp>
            <p:sp>
              <p:nvSpPr>
                <p:cNvPr id="35868" name="Rectangle 24">
                  <a:extLst>
                    <a:ext uri="{FF2B5EF4-FFF2-40B4-BE49-F238E27FC236}">
                      <a16:creationId xmlns:a16="http://schemas.microsoft.com/office/drawing/2014/main" id="{2731E14F-DECF-4F3A-B3AC-D79893B0EBA8}"/>
                    </a:ext>
                  </a:extLst>
                </p:cNvPr>
                <p:cNvSpPr>
                  <a:spLocks noChangeArrowheads="1"/>
                </p:cNvSpPr>
                <p:nvPr/>
              </p:nvSpPr>
              <p:spPr bwMode="auto">
                <a:xfrm>
                  <a:off x="1149298" y="3622749"/>
                  <a:ext cx="1589759" cy="46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lnSpc>
                      <a:spcPct val="115000"/>
                    </a:lnSpc>
                    <a:spcAft>
                      <a:spcPts val="1000"/>
                    </a:spcAft>
                  </a:pPr>
                  <a:r>
                    <a:rPr lang="en-AU" altLang="en-US" sz="1200" b="1">
                      <a:solidFill>
                        <a:srgbClr val="000000"/>
                      </a:solidFill>
                      <a:latin typeface="Arial" panose="020B0604020202020204" pitchFamily="34" charset="0"/>
                      <a:cs typeface="Times New Roman" panose="02020603050405020304" pitchFamily="18" charset="0"/>
                    </a:rPr>
                    <a:t>Coastal Forest</a:t>
                  </a:r>
                  <a:endParaRPr lang="en-NZ" altLang="en-US" b="1">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7629467-D68C-4311-A883-3BD1D0D59742}"/>
                    </a:ext>
                  </a:extLst>
                </p:cNvPr>
                <p:cNvSpPr/>
                <p:nvPr/>
              </p:nvSpPr>
              <p:spPr>
                <a:xfrm>
                  <a:off x="2547050" y="4021634"/>
                  <a:ext cx="1151234" cy="460476"/>
                </a:xfrm>
                <a:prstGeom prst="rect">
                  <a:avLst/>
                </a:prstGeom>
              </p:spPr>
              <p:txBody>
                <a:bodyPr/>
                <a:lstStyle/>
                <a:p>
                  <a:pPr algn="ctr" eaLnBrk="1" fontAlgn="auto" hangingPunct="1">
                    <a:spcBef>
                      <a:spcPts val="0"/>
                    </a:spcBef>
                    <a:spcAft>
                      <a:spcPts val="0"/>
                    </a:spcAft>
                    <a:defRPr/>
                  </a:pPr>
                  <a:r>
                    <a:rPr lang="en-AU" sz="1200" b="1" kern="900" dirty="0">
                      <a:latin typeface="Arial"/>
                      <a:ea typeface="Times New Roman"/>
                    </a:rPr>
                    <a:t>0m</a:t>
                  </a:r>
                  <a:endParaRPr lang="en-NZ" b="1" dirty="0">
                    <a:latin typeface="Times New Roman"/>
                    <a:ea typeface="Times New Roman"/>
                  </a:endParaRPr>
                </a:p>
              </p:txBody>
            </p:sp>
            <p:sp>
              <p:nvSpPr>
                <p:cNvPr id="27" name="Rectangle 26">
                  <a:extLst>
                    <a:ext uri="{FF2B5EF4-FFF2-40B4-BE49-F238E27FC236}">
                      <a16:creationId xmlns:a16="http://schemas.microsoft.com/office/drawing/2014/main" id="{F34C59D7-3D37-4A1B-BFF6-9385DFF3A760}"/>
                    </a:ext>
                  </a:extLst>
                </p:cNvPr>
                <p:cNvSpPr/>
                <p:nvPr/>
              </p:nvSpPr>
              <p:spPr>
                <a:xfrm>
                  <a:off x="2738145" y="3428753"/>
                  <a:ext cx="859929" cy="295705"/>
                </a:xfrm>
                <a:prstGeom prst="rect">
                  <a:avLst/>
                </a:prstGeom>
              </p:spPr>
              <p:txBody>
                <a:bodyPr/>
                <a:lstStyle/>
                <a:p>
                  <a:pPr algn="ctr" eaLnBrk="1" fontAlgn="auto" hangingPunct="1">
                    <a:spcBef>
                      <a:spcPts val="0"/>
                    </a:spcBef>
                    <a:spcAft>
                      <a:spcPts val="0"/>
                    </a:spcAft>
                    <a:defRPr/>
                  </a:pPr>
                  <a:r>
                    <a:rPr lang="en-AU" sz="1200" b="1" kern="900">
                      <a:latin typeface="Arial"/>
                      <a:ea typeface="Times New Roman"/>
                    </a:rPr>
                    <a:t>150m</a:t>
                  </a:r>
                  <a:endParaRPr lang="en-NZ" b="1">
                    <a:latin typeface="Times New Roman"/>
                    <a:ea typeface="Times New Roman"/>
                  </a:endParaRPr>
                </a:p>
              </p:txBody>
            </p:sp>
            <p:sp>
              <p:nvSpPr>
                <p:cNvPr id="28" name="Rectangle 27">
                  <a:extLst>
                    <a:ext uri="{FF2B5EF4-FFF2-40B4-BE49-F238E27FC236}">
                      <a16:creationId xmlns:a16="http://schemas.microsoft.com/office/drawing/2014/main" id="{098204BE-B673-45F0-A4A0-7C345F8D51ED}"/>
                    </a:ext>
                  </a:extLst>
                </p:cNvPr>
                <p:cNvSpPr/>
                <p:nvPr/>
              </p:nvSpPr>
              <p:spPr>
                <a:xfrm>
                  <a:off x="2672893" y="958659"/>
                  <a:ext cx="999755" cy="282464"/>
                </a:xfrm>
                <a:prstGeom prst="rect">
                  <a:avLst/>
                </a:prstGeom>
              </p:spPr>
              <p:txBody>
                <a:bodyPr/>
                <a:lstStyle/>
                <a:p>
                  <a:pPr algn="ctr" eaLnBrk="1" fontAlgn="auto" hangingPunct="1">
                    <a:spcBef>
                      <a:spcPts val="0"/>
                    </a:spcBef>
                    <a:spcAft>
                      <a:spcPts val="0"/>
                    </a:spcAft>
                    <a:defRPr/>
                  </a:pPr>
                  <a:r>
                    <a:rPr lang="en-AU" sz="1200" b="1" kern="900" dirty="0">
                      <a:latin typeface="Arial"/>
                      <a:ea typeface="Times New Roman"/>
                    </a:rPr>
                    <a:t>1000m</a:t>
                  </a:r>
                  <a:endParaRPr lang="en-NZ" b="1" dirty="0">
                    <a:latin typeface="Times New Roman"/>
                    <a:ea typeface="Times New Roman"/>
                  </a:endParaRPr>
                </a:p>
              </p:txBody>
            </p:sp>
            <p:sp>
              <p:nvSpPr>
                <p:cNvPr id="29" name="Rectangle 28">
                  <a:extLst>
                    <a:ext uri="{FF2B5EF4-FFF2-40B4-BE49-F238E27FC236}">
                      <a16:creationId xmlns:a16="http://schemas.microsoft.com/office/drawing/2014/main" id="{ED7EA000-81C2-4D9F-A098-59932E7BD628}"/>
                    </a:ext>
                  </a:extLst>
                </p:cNvPr>
                <p:cNvSpPr/>
                <p:nvPr/>
              </p:nvSpPr>
              <p:spPr>
                <a:xfrm>
                  <a:off x="2738145" y="2494560"/>
                  <a:ext cx="859929" cy="295705"/>
                </a:xfrm>
                <a:prstGeom prst="rect">
                  <a:avLst/>
                </a:prstGeom>
              </p:spPr>
              <p:txBody>
                <a:bodyPr/>
                <a:lstStyle/>
                <a:p>
                  <a:pPr algn="ctr" eaLnBrk="1" fontAlgn="auto" hangingPunct="1">
                    <a:spcBef>
                      <a:spcPts val="0"/>
                    </a:spcBef>
                    <a:spcAft>
                      <a:spcPts val="0"/>
                    </a:spcAft>
                    <a:defRPr/>
                  </a:pPr>
                  <a:r>
                    <a:rPr lang="en-AU" sz="1200" b="1" kern="900" dirty="0">
                      <a:latin typeface="Arial"/>
                      <a:ea typeface="Times New Roman"/>
                    </a:rPr>
                    <a:t>540m</a:t>
                  </a:r>
                  <a:endParaRPr lang="en-NZ" b="1" dirty="0">
                    <a:latin typeface="Times New Roman"/>
                    <a:ea typeface="Times New Roman"/>
                  </a:endParaRPr>
                </a:p>
              </p:txBody>
            </p:sp>
            <p:sp>
              <p:nvSpPr>
                <p:cNvPr id="30" name="Rectangle 29">
                  <a:extLst>
                    <a:ext uri="{FF2B5EF4-FFF2-40B4-BE49-F238E27FC236}">
                      <a16:creationId xmlns:a16="http://schemas.microsoft.com/office/drawing/2014/main" id="{A5B4F425-F3DB-466E-9FB6-C3B7C6A7D1C5}"/>
                    </a:ext>
                  </a:extLst>
                </p:cNvPr>
                <p:cNvSpPr/>
                <p:nvPr/>
              </p:nvSpPr>
              <p:spPr>
                <a:xfrm>
                  <a:off x="2547050" y="-3485"/>
                  <a:ext cx="1193182" cy="457534"/>
                </a:xfrm>
                <a:prstGeom prst="rect">
                  <a:avLst/>
                </a:prstGeom>
              </p:spPr>
              <p:txBody>
                <a:bodyPr/>
                <a:lstStyle/>
                <a:p>
                  <a:pPr algn="ctr" eaLnBrk="1" fontAlgn="auto" hangingPunct="1">
                    <a:spcBef>
                      <a:spcPts val="0"/>
                    </a:spcBef>
                    <a:spcAft>
                      <a:spcPts val="0"/>
                    </a:spcAft>
                    <a:defRPr/>
                  </a:pPr>
                  <a:r>
                    <a:rPr lang="en-AU" sz="1200" b="1" kern="900" dirty="0">
                      <a:latin typeface="Arial"/>
                      <a:ea typeface="Times New Roman"/>
                    </a:rPr>
                    <a:t>1860m</a:t>
                  </a:r>
                  <a:endParaRPr lang="en-NZ" b="1" dirty="0">
                    <a:latin typeface="Times New Roman"/>
                    <a:ea typeface="Times New Roman"/>
                  </a:endParaRPr>
                </a:p>
              </p:txBody>
            </p:sp>
            <p:sp>
              <p:nvSpPr>
                <p:cNvPr id="31" name="Rectangle 30">
                  <a:extLst>
                    <a:ext uri="{FF2B5EF4-FFF2-40B4-BE49-F238E27FC236}">
                      <a16:creationId xmlns:a16="http://schemas.microsoft.com/office/drawing/2014/main" id="{892EA292-0BE1-47BD-A190-3992DA9F93E0}"/>
                    </a:ext>
                  </a:extLst>
                </p:cNvPr>
                <p:cNvSpPr/>
                <p:nvPr/>
              </p:nvSpPr>
              <p:spPr>
                <a:xfrm>
                  <a:off x="3667987" y="208363"/>
                  <a:ext cx="1153565" cy="491371"/>
                </a:xfrm>
                <a:prstGeom prst="rect">
                  <a:avLst/>
                </a:prstGeom>
              </p:spPr>
              <p:txBody>
                <a:bodyPr/>
                <a:lstStyle/>
                <a:p>
                  <a:pPr algn="ctr" eaLnBrk="1" fontAlgn="auto" hangingPunct="1">
                    <a:spcBef>
                      <a:spcPts val="0"/>
                    </a:spcBef>
                    <a:spcAft>
                      <a:spcPts val="0"/>
                    </a:spcAft>
                    <a:defRPr/>
                  </a:pPr>
                  <a:r>
                    <a:rPr lang="en-AU" sz="1200" b="1" kern="900">
                      <a:latin typeface="Arial"/>
                      <a:ea typeface="Times New Roman"/>
                    </a:rPr>
                    <a:t>Cloud </a:t>
                  </a:r>
                  <a:endParaRPr lang="en-NZ" sz="1200" b="1">
                    <a:latin typeface="Times New Roman"/>
                    <a:ea typeface="Times New Roman"/>
                  </a:endParaRPr>
                </a:p>
                <a:p>
                  <a:pPr algn="ctr" eaLnBrk="1" fontAlgn="auto" hangingPunct="1">
                    <a:spcBef>
                      <a:spcPts val="0"/>
                    </a:spcBef>
                    <a:spcAft>
                      <a:spcPts val="0"/>
                    </a:spcAft>
                    <a:defRPr/>
                  </a:pPr>
                  <a:r>
                    <a:rPr lang="en-AU" sz="1200" b="1" kern="900">
                      <a:latin typeface="Arial"/>
                      <a:ea typeface="Times New Roman"/>
                    </a:rPr>
                    <a:t>Forest</a:t>
                  </a:r>
                  <a:endParaRPr lang="en-NZ" sz="1200" b="1" dirty="0">
                    <a:latin typeface="Times New Roman"/>
                    <a:ea typeface="Times New Roman"/>
                  </a:endParaRPr>
                </a:p>
              </p:txBody>
            </p:sp>
            <p:sp>
              <p:nvSpPr>
                <p:cNvPr id="35875" name="Rectangle 31">
                  <a:extLst>
                    <a:ext uri="{FF2B5EF4-FFF2-40B4-BE49-F238E27FC236}">
                      <a16:creationId xmlns:a16="http://schemas.microsoft.com/office/drawing/2014/main" id="{3763CD82-AAD2-40DA-AECF-2E7887F47907}"/>
                    </a:ext>
                  </a:extLst>
                </p:cNvPr>
                <p:cNvSpPr>
                  <a:spLocks noChangeArrowheads="1"/>
                </p:cNvSpPr>
                <p:nvPr/>
              </p:nvSpPr>
              <p:spPr bwMode="auto">
                <a:xfrm>
                  <a:off x="3337208" y="1509795"/>
                  <a:ext cx="1308247" cy="4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AU" altLang="en-US" sz="1200" b="1">
                      <a:solidFill>
                        <a:srgbClr val="000000"/>
                      </a:solidFill>
                      <a:latin typeface="Arial" panose="020B0604020202020204" pitchFamily="34" charset="0"/>
                      <a:cs typeface="Times New Roman" panose="02020603050405020304" pitchFamily="18" charset="0"/>
                    </a:rPr>
                    <a:t>Montane </a:t>
                  </a:r>
                  <a:endParaRPr lang="en-NZ" altLang="en-US" b="1">
                    <a:latin typeface="Times New Roman" panose="02020603050405020304" pitchFamily="18" charset="0"/>
                    <a:cs typeface="Times New Roman" panose="02020603050405020304" pitchFamily="18" charset="0"/>
                  </a:endParaRPr>
                </a:p>
                <a:p>
                  <a:pPr algn="ctr" eaLnBrk="1" hangingPunct="1"/>
                  <a:r>
                    <a:rPr lang="en-AU" altLang="en-US" sz="1200" b="1">
                      <a:solidFill>
                        <a:srgbClr val="000000"/>
                      </a:solidFill>
                      <a:latin typeface="Arial" panose="020B0604020202020204" pitchFamily="34" charset="0"/>
                      <a:cs typeface="Times New Roman" panose="02020603050405020304" pitchFamily="18" charset="0"/>
                    </a:rPr>
                    <a:t>Forest</a:t>
                  </a:r>
                  <a:endParaRPr lang="en-NZ" altLang="en-US" b="1">
                    <a:latin typeface="Times New Roman" panose="02020603050405020304" pitchFamily="18" charset="0"/>
                    <a:cs typeface="Times New Roman" panose="02020603050405020304" pitchFamily="18" charset="0"/>
                  </a:endParaRPr>
                </a:p>
              </p:txBody>
            </p:sp>
            <p:sp>
              <p:nvSpPr>
                <p:cNvPr id="35876" name="Rectangle 32">
                  <a:extLst>
                    <a:ext uri="{FF2B5EF4-FFF2-40B4-BE49-F238E27FC236}">
                      <a16:creationId xmlns:a16="http://schemas.microsoft.com/office/drawing/2014/main" id="{C924C83B-82AE-4AD3-AB56-CD6A1C675869}"/>
                    </a:ext>
                  </a:extLst>
                </p:cNvPr>
                <p:cNvSpPr>
                  <a:spLocks noChangeArrowheads="1"/>
                </p:cNvSpPr>
                <p:nvPr/>
              </p:nvSpPr>
              <p:spPr bwMode="auto">
                <a:xfrm>
                  <a:off x="3681432" y="2639269"/>
                  <a:ext cx="1234638" cy="49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AU" altLang="en-US" sz="1200" b="1" dirty="0">
                      <a:solidFill>
                        <a:srgbClr val="000000"/>
                      </a:solidFill>
                      <a:latin typeface="Arial" panose="020B0604020202020204" pitchFamily="34" charset="0"/>
                      <a:cs typeface="Times New Roman" panose="02020603050405020304" pitchFamily="18" charset="0"/>
                    </a:rPr>
                    <a:t>Lowland</a:t>
                  </a:r>
                  <a:endParaRPr lang="en-NZ" altLang="en-US" b="1" dirty="0">
                    <a:latin typeface="Times New Roman" panose="02020603050405020304" pitchFamily="18" charset="0"/>
                    <a:cs typeface="Times New Roman" panose="02020603050405020304" pitchFamily="18" charset="0"/>
                  </a:endParaRPr>
                </a:p>
                <a:p>
                  <a:pPr algn="ctr" eaLnBrk="1" hangingPunct="1"/>
                  <a:r>
                    <a:rPr lang="en-AU" altLang="en-US" sz="1200" b="1" dirty="0">
                      <a:solidFill>
                        <a:srgbClr val="000000"/>
                      </a:solidFill>
                      <a:latin typeface="Arial" panose="020B0604020202020204" pitchFamily="34" charset="0"/>
                      <a:cs typeface="Times New Roman" panose="02020603050405020304" pitchFamily="18" charset="0"/>
                    </a:rPr>
                    <a:t>Forest</a:t>
                  </a:r>
                  <a:endParaRPr lang="en-NZ" altLang="en-US" b="1" dirty="0">
                    <a:latin typeface="Times New Roman" panose="02020603050405020304" pitchFamily="18" charset="0"/>
                    <a:cs typeface="Times New Roman" panose="02020603050405020304" pitchFamily="18" charset="0"/>
                  </a:endParaRPr>
                </a:p>
              </p:txBody>
            </p:sp>
            <p:sp>
              <p:nvSpPr>
                <p:cNvPr id="35877" name="Rectangle 33">
                  <a:extLst>
                    <a:ext uri="{FF2B5EF4-FFF2-40B4-BE49-F238E27FC236}">
                      <a16:creationId xmlns:a16="http://schemas.microsoft.com/office/drawing/2014/main" id="{8E6B4B2E-3C6C-40F2-A0FE-D4C197F3A10A}"/>
                    </a:ext>
                  </a:extLst>
                </p:cNvPr>
                <p:cNvSpPr>
                  <a:spLocks noChangeArrowheads="1"/>
                </p:cNvSpPr>
                <p:nvPr/>
              </p:nvSpPr>
              <p:spPr bwMode="auto">
                <a:xfrm>
                  <a:off x="3511357" y="3663033"/>
                  <a:ext cx="1589759" cy="46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lnSpc>
                      <a:spcPct val="115000"/>
                    </a:lnSpc>
                    <a:spcAft>
                      <a:spcPts val="1000"/>
                    </a:spcAft>
                  </a:pPr>
                  <a:r>
                    <a:rPr lang="en-AU" altLang="en-US" sz="1200" b="1">
                      <a:solidFill>
                        <a:srgbClr val="000000"/>
                      </a:solidFill>
                      <a:latin typeface="Arial" panose="020B0604020202020204" pitchFamily="34" charset="0"/>
                      <a:cs typeface="Times New Roman" panose="02020603050405020304" pitchFamily="18" charset="0"/>
                    </a:rPr>
                    <a:t>Coastal Forest</a:t>
                  </a:r>
                  <a:endParaRPr lang="en-NZ" altLang="en-US" b="1">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9FF28A15-C90A-4482-A61E-46AE607BFF8E}"/>
                    </a:ext>
                  </a:extLst>
                </p:cNvPr>
                <p:cNvSpPr/>
                <p:nvPr/>
              </p:nvSpPr>
              <p:spPr>
                <a:xfrm>
                  <a:off x="2586666" y="4164337"/>
                  <a:ext cx="1321357" cy="239800"/>
                </a:xfrm>
                <a:prstGeom prst="rect">
                  <a:avLst/>
                </a:prstGeom>
              </p:spPr>
              <p:txBody>
                <a:bodyPr/>
                <a:lstStyle/>
                <a:p>
                  <a:pPr algn="ctr" eaLnBrk="1" fontAlgn="auto" hangingPunct="1">
                    <a:spcBef>
                      <a:spcPts val="0"/>
                    </a:spcBef>
                    <a:spcAft>
                      <a:spcPts val="0"/>
                    </a:spcAft>
                    <a:defRPr/>
                  </a:pPr>
                  <a:r>
                    <a:rPr lang="en-AU" sz="1200" b="1" kern="900" dirty="0">
                      <a:latin typeface="Arial"/>
                      <a:ea typeface="Times New Roman"/>
                    </a:rPr>
                    <a:t>Elevation</a:t>
                  </a:r>
                  <a:endParaRPr lang="en-NZ" b="1" dirty="0">
                    <a:latin typeface="Times New Roman"/>
                    <a:ea typeface="Times New Roman"/>
                  </a:endParaRPr>
                </a:p>
              </p:txBody>
            </p:sp>
          </p:grpSp>
        </p:grpSp>
        <p:sp>
          <p:nvSpPr>
            <p:cNvPr id="35854" name="TextBox 20">
              <a:extLst>
                <a:ext uri="{FF2B5EF4-FFF2-40B4-BE49-F238E27FC236}">
                  <a16:creationId xmlns:a16="http://schemas.microsoft.com/office/drawing/2014/main" id="{1E5D4AAA-62E3-4778-8C03-4AAD531671B8}"/>
                </a:ext>
              </a:extLst>
            </p:cNvPr>
            <p:cNvSpPr txBox="1">
              <a:spLocks noChangeArrowheads="1"/>
            </p:cNvSpPr>
            <p:nvPr/>
          </p:nvSpPr>
          <p:spPr bwMode="auto">
            <a:xfrm>
              <a:off x="704621" y="14366"/>
              <a:ext cx="1565910" cy="27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n-NZ" altLang="en-US" sz="2000" b="1">
                  <a:latin typeface="Arial" panose="020B0604020202020204" pitchFamily="34" charset="0"/>
                  <a:cs typeface="Times New Roman" panose="02020603050405020304" pitchFamily="18" charset="0"/>
                </a:rPr>
                <a:t>2015</a:t>
              </a:r>
              <a:endParaRPr lang="en-NZ" altLang="en-US" sz="3200" b="1">
                <a:latin typeface="Times New Roman" panose="02020603050405020304" pitchFamily="18" charset="0"/>
                <a:cs typeface="Times New Roman" panose="02020603050405020304" pitchFamily="18" charset="0"/>
              </a:endParaRPr>
            </a:p>
          </p:txBody>
        </p:sp>
        <p:sp>
          <p:nvSpPr>
            <p:cNvPr id="35855" name="TextBox 21">
              <a:extLst>
                <a:ext uri="{FF2B5EF4-FFF2-40B4-BE49-F238E27FC236}">
                  <a16:creationId xmlns:a16="http://schemas.microsoft.com/office/drawing/2014/main" id="{3854919D-B79F-4A5E-B2EA-34D550435973}"/>
                </a:ext>
              </a:extLst>
            </p:cNvPr>
            <p:cNvSpPr txBox="1">
              <a:spLocks noChangeArrowheads="1"/>
            </p:cNvSpPr>
            <p:nvPr/>
          </p:nvSpPr>
          <p:spPr bwMode="auto">
            <a:xfrm>
              <a:off x="2047838" y="28575"/>
              <a:ext cx="1565910" cy="27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r>
                <a:rPr lang="en-NZ" altLang="en-US" sz="2000" b="1">
                  <a:latin typeface="Arial" panose="020B0604020202020204" pitchFamily="34" charset="0"/>
                  <a:cs typeface="Times New Roman" panose="02020603050405020304" pitchFamily="18" charset="0"/>
                </a:rPr>
                <a:t>2090</a:t>
              </a:r>
              <a:endParaRPr lang="en-NZ" altLang="en-US" sz="3200" b="1">
                <a:latin typeface="Times New Roman" panose="02020603050405020304" pitchFamily="18" charset="0"/>
                <a:cs typeface="Times New Roman" panose="02020603050405020304" pitchFamily="18" charset="0"/>
              </a:endParaRPr>
            </a:p>
          </p:txBody>
        </p:sp>
      </p:grpSp>
      <p:sp>
        <p:nvSpPr>
          <p:cNvPr id="36" name="TextBox 35">
            <a:extLst>
              <a:ext uri="{FF2B5EF4-FFF2-40B4-BE49-F238E27FC236}">
                <a16:creationId xmlns:a16="http://schemas.microsoft.com/office/drawing/2014/main" id="{DE029D18-BDF1-42F5-9149-2FFF4274303F}"/>
              </a:ext>
            </a:extLst>
          </p:cNvPr>
          <p:cNvSpPr txBox="1"/>
          <p:nvPr/>
        </p:nvSpPr>
        <p:spPr>
          <a:xfrm>
            <a:off x="5003931" y="1198024"/>
            <a:ext cx="4381500" cy="461962"/>
          </a:xfrm>
          <a:prstGeom prst="rect">
            <a:avLst/>
          </a:prstGeom>
          <a:noFill/>
        </p:spPr>
        <p:txBody>
          <a:bodyPr>
            <a:spAutoFit/>
          </a:bodyPr>
          <a:lstStyle/>
          <a:p>
            <a:pPr algn="ctr" eaLnBrk="1" fontAlgn="auto" hangingPunct="1">
              <a:spcBef>
                <a:spcPts val="0"/>
              </a:spcBef>
              <a:spcAft>
                <a:spcPts val="0"/>
              </a:spcAft>
              <a:defRPr/>
            </a:pPr>
            <a:r>
              <a:rPr lang="en-GB" sz="2400" dirty="0">
                <a:effectLst>
                  <a:outerShdw blurRad="38100" dist="38100" dir="2700000" algn="tl">
                    <a:srgbClr val="000000">
                      <a:alpha val="43137"/>
                    </a:srgbClr>
                  </a:outerShdw>
                </a:effectLst>
                <a:latin typeface="+mj-lt"/>
              </a:rPr>
              <a:t>Predicted change in area</a:t>
            </a:r>
          </a:p>
        </p:txBody>
      </p:sp>
      <p:cxnSp>
        <p:nvCxnSpPr>
          <p:cNvPr id="35850" name="Straight Connector 39">
            <a:extLst>
              <a:ext uri="{FF2B5EF4-FFF2-40B4-BE49-F238E27FC236}">
                <a16:creationId xmlns:a16="http://schemas.microsoft.com/office/drawing/2014/main" id="{FCC1DBE4-5790-497B-B222-3DE2286C1018}"/>
              </a:ext>
            </a:extLst>
          </p:cNvPr>
          <p:cNvCxnSpPr>
            <a:cxnSpLocks/>
          </p:cNvCxnSpPr>
          <p:nvPr/>
        </p:nvCxnSpPr>
        <p:spPr bwMode="auto">
          <a:xfrm flipV="1">
            <a:off x="5867400" y="5562600"/>
            <a:ext cx="29718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1" name="Straight Connector 40">
            <a:extLst>
              <a:ext uri="{FF2B5EF4-FFF2-40B4-BE49-F238E27FC236}">
                <a16:creationId xmlns:a16="http://schemas.microsoft.com/office/drawing/2014/main" id="{1213E782-98C5-409C-86AB-396F99A4C184}"/>
              </a:ext>
            </a:extLst>
          </p:cNvPr>
          <p:cNvCxnSpPr>
            <a:cxnSpLocks/>
          </p:cNvCxnSpPr>
          <p:nvPr/>
        </p:nvCxnSpPr>
        <p:spPr bwMode="auto">
          <a:xfrm>
            <a:off x="5181600" y="3952875"/>
            <a:ext cx="3657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2" name="Straight Connector 45">
            <a:extLst>
              <a:ext uri="{FF2B5EF4-FFF2-40B4-BE49-F238E27FC236}">
                <a16:creationId xmlns:a16="http://schemas.microsoft.com/office/drawing/2014/main" id="{B754E339-D697-4E17-819D-1E90FC740A29}"/>
              </a:ext>
            </a:extLst>
          </p:cNvPr>
          <p:cNvCxnSpPr>
            <a:cxnSpLocks/>
          </p:cNvCxnSpPr>
          <p:nvPr/>
        </p:nvCxnSpPr>
        <p:spPr bwMode="auto">
          <a:xfrm>
            <a:off x="4556125" y="2338388"/>
            <a:ext cx="4283075" cy="79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3E9B15-6382-4301-9F15-D07A499AAC36}"/>
              </a:ext>
            </a:extLst>
          </p:cNvPr>
          <p:cNvSpPr>
            <a:spLocks noGrp="1" noChangeArrowheads="1"/>
          </p:cNvSpPr>
          <p:nvPr>
            <p:ph type="title"/>
          </p:nvPr>
        </p:nvSpPr>
        <p:spPr>
          <a:xfrm>
            <a:off x="767408" y="382109"/>
            <a:ext cx="8596312" cy="1320800"/>
          </a:xfrm>
        </p:spPr>
        <p:txBody>
          <a:bodyPr>
            <a:normAutofit/>
          </a:bodyPr>
          <a:lstStyle/>
          <a:p>
            <a:pPr algn="ctr"/>
            <a:r>
              <a:rPr lang="en-AU" altLang="en-US" sz="4000" b="1" dirty="0"/>
              <a:t>Constraints for GIS Development </a:t>
            </a:r>
            <a:br>
              <a:rPr lang="en-AU" altLang="en-US" sz="4000" b="1" dirty="0"/>
            </a:br>
            <a:r>
              <a:rPr lang="en-AU" altLang="en-US" sz="4000" b="1" dirty="0"/>
              <a:t>in Samoa</a:t>
            </a:r>
            <a:endParaRPr lang="en-AU" altLang="en-US" sz="4000" dirty="0"/>
          </a:p>
        </p:txBody>
      </p:sp>
      <p:sp>
        <p:nvSpPr>
          <p:cNvPr id="105475" name="Rectangle 3">
            <a:extLst>
              <a:ext uri="{FF2B5EF4-FFF2-40B4-BE49-F238E27FC236}">
                <a16:creationId xmlns:a16="http://schemas.microsoft.com/office/drawing/2014/main" id="{66D0CF86-E29F-4DD0-B7ED-61C938BB9F83}"/>
              </a:ext>
            </a:extLst>
          </p:cNvPr>
          <p:cNvSpPr>
            <a:spLocks noGrp="1" noChangeArrowheads="1"/>
          </p:cNvSpPr>
          <p:nvPr>
            <p:ph idx="1"/>
          </p:nvPr>
        </p:nvSpPr>
        <p:spPr>
          <a:xfrm>
            <a:off x="668338" y="1981200"/>
            <a:ext cx="8596312" cy="4114800"/>
          </a:xfrm>
        </p:spPr>
        <p:txBody>
          <a:bodyPr rtlCol="0">
            <a:normAutofit lnSpcReduction="10000"/>
          </a:bodyPr>
          <a:lstStyle/>
          <a:p>
            <a:pPr fontAlgn="auto">
              <a:spcAft>
                <a:spcPts val="0"/>
              </a:spcAft>
              <a:buFont typeface="Wingdings 3" charset="2"/>
              <a:buChar char=""/>
              <a:defRPr/>
            </a:pPr>
            <a:r>
              <a:rPr lang="en-AU" altLang="en-US" sz="2800" b="1" dirty="0">
                <a:solidFill>
                  <a:schemeClr val="tx1">
                    <a:lumMod val="75000"/>
                    <a:lumOff val="25000"/>
                  </a:schemeClr>
                </a:solidFill>
              </a:rPr>
              <a:t>Low priority given to integrated GIS development at a national scale</a:t>
            </a:r>
          </a:p>
          <a:p>
            <a:pPr fontAlgn="auto">
              <a:spcAft>
                <a:spcPts val="0"/>
              </a:spcAft>
              <a:buFont typeface="Wingdings 3" charset="2"/>
              <a:buChar char=""/>
              <a:defRPr/>
            </a:pPr>
            <a:r>
              <a:rPr lang="en-AU" altLang="en-US" sz="2800" b="1" dirty="0">
                <a:solidFill>
                  <a:schemeClr val="tx1">
                    <a:lumMod val="75000"/>
                    <a:lumOff val="25000"/>
                  </a:schemeClr>
                </a:solidFill>
              </a:rPr>
              <a:t>Lack of metadata documentation on GIS layers held by different providers and users</a:t>
            </a:r>
          </a:p>
          <a:p>
            <a:pPr fontAlgn="auto">
              <a:spcAft>
                <a:spcPts val="0"/>
              </a:spcAft>
              <a:buFont typeface="Wingdings 3" charset="2"/>
              <a:buChar char=""/>
              <a:defRPr/>
            </a:pPr>
            <a:r>
              <a:rPr lang="en-AU" altLang="en-US" sz="2800" b="1" dirty="0">
                <a:solidFill>
                  <a:schemeClr val="tx1">
                    <a:lumMod val="75000"/>
                    <a:lumOff val="25000"/>
                  </a:schemeClr>
                </a:solidFill>
              </a:rPr>
              <a:t>Lack of collaboration/sharing between users  </a:t>
            </a:r>
          </a:p>
          <a:p>
            <a:pPr fontAlgn="auto">
              <a:spcAft>
                <a:spcPts val="0"/>
              </a:spcAft>
              <a:buFont typeface="Wingdings 3" charset="2"/>
              <a:buChar char=""/>
              <a:defRPr/>
            </a:pPr>
            <a:r>
              <a:rPr lang="en-AU" altLang="en-US" sz="2800" b="1" dirty="0">
                <a:solidFill>
                  <a:schemeClr val="tx1">
                    <a:lumMod val="75000"/>
                    <a:lumOff val="25000"/>
                  </a:schemeClr>
                </a:solidFill>
              </a:rPr>
              <a:t>Lack of standards/protocols/MOUs for data documentation, sharing and pricing</a:t>
            </a:r>
          </a:p>
          <a:p>
            <a:pPr fontAlgn="auto">
              <a:spcAft>
                <a:spcPts val="0"/>
              </a:spcAft>
              <a:buFont typeface="Wingdings 3" charset="2"/>
              <a:buChar char=""/>
              <a:defRPr/>
            </a:pPr>
            <a:r>
              <a:rPr lang="en-AU" altLang="en-US" sz="2800" b="1" dirty="0">
                <a:solidFill>
                  <a:schemeClr val="tx1">
                    <a:lumMod val="75000"/>
                    <a:lumOff val="25000"/>
                  </a:schemeClr>
                </a:solidFill>
              </a:rPr>
              <a:t>GIS training has not always been applied and is quickly lost</a:t>
            </a:r>
          </a:p>
        </p:txBody>
      </p:sp>
      <p:sp>
        <p:nvSpPr>
          <p:cNvPr id="37892" name="Slide Number Placeholder 5">
            <a:extLst>
              <a:ext uri="{FF2B5EF4-FFF2-40B4-BE49-F238E27FC236}">
                <a16:creationId xmlns:a16="http://schemas.microsoft.com/office/drawing/2014/main" id="{47429714-9666-407D-A70C-8D42F7393CE8}"/>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DD327965-389F-4D2E-925C-4E1063F1EB4A}" type="slidenum">
              <a:rPr lang="en-US" altLang="en-US">
                <a:solidFill>
                  <a:schemeClr val="accent1"/>
                </a:solidFill>
              </a:rPr>
              <a:pPr fontAlgn="base">
                <a:spcBef>
                  <a:spcPct val="0"/>
                </a:spcBef>
                <a:spcAft>
                  <a:spcPct val="0"/>
                </a:spcAft>
                <a:buClrTx/>
                <a:buSzTx/>
                <a:buFontTx/>
                <a:buNone/>
              </a:pPr>
              <a:t>13</a:t>
            </a:fld>
            <a:endParaRPr lang="en-US" altLang="en-US">
              <a:solidFill>
                <a:schemeClr val="accent1"/>
              </a:solidFill>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77D3671-6C45-4BC2-AE4D-2E1CFF59E8E7}"/>
              </a:ext>
            </a:extLst>
          </p:cNvPr>
          <p:cNvSpPr>
            <a:spLocks noGrp="1" noChangeArrowheads="1"/>
          </p:cNvSpPr>
          <p:nvPr>
            <p:ph type="title"/>
          </p:nvPr>
        </p:nvSpPr>
        <p:spPr>
          <a:xfrm>
            <a:off x="609600" y="351260"/>
            <a:ext cx="8596312" cy="1320800"/>
          </a:xfrm>
        </p:spPr>
        <p:txBody>
          <a:bodyPr>
            <a:normAutofit/>
          </a:bodyPr>
          <a:lstStyle/>
          <a:p>
            <a:pPr algn="ctr"/>
            <a:r>
              <a:rPr lang="en-AU" altLang="en-US" sz="4800" b="1" dirty="0"/>
              <a:t>The Future...</a:t>
            </a:r>
            <a:endParaRPr lang="en-AU" altLang="en-US" sz="4800" dirty="0"/>
          </a:p>
        </p:txBody>
      </p:sp>
      <p:sp>
        <p:nvSpPr>
          <p:cNvPr id="107523" name="Rectangle 3">
            <a:extLst>
              <a:ext uri="{FF2B5EF4-FFF2-40B4-BE49-F238E27FC236}">
                <a16:creationId xmlns:a16="http://schemas.microsoft.com/office/drawing/2014/main" id="{B81B04DC-1376-4024-8B9C-154B5AB67047}"/>
              </a:ext>
            </a:extLst>
          </p:cNvPr>
          <p:cNvSpPr>
            <a:spLocks noGrp="1" noChangeArrowheads="1"/>
          </p:cNvSpPr>
          <p:nvPr>
            <p:ph idx="1"/>
          </p:nvPr>
        </p:nvSpPr>
        <p:spPr>
          <a:xfrm>
            <a:off x="983432" y="1340768"/>
            <a:ext cx="8135937" cy="5328592"/>
          </a:xfrm>
        </p:spPr>
        <p:txBody>
          <a:bodyPr rtlCol="0">
            <a:normAutofit fontScale="77500" lnSpcReduction="20000"/>
          </a:bodyPr>
          <a:lstStyle/>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A revised GIS User group!</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Standards/protocols for data documentation, storage and sharing</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Development of MOUs and increased collaboration between GIS Users</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Increased use of drones</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Increased use of FOSS-  </a:t>
            </a:r>
            <a:r>
              <a:rPr lang="en-AU" altLang="en-US" sz="3100" b="1" dirty="0" err="1">
                <a:solidFill>
                  <a:schemeClr val="tx1">
                    <a:lumMod val="75000"/>
                    <a:lumOff val="25000"/>
                  </a:schemeClr>
                </a:solidFill>
              </a:rPr>
              <a:t>eg</a:t>
            </a:r>
            <a:r>
              <a:rPr lang="en-AU" altLang="en-US" sz="3100" b="1" dirty="0">
                <a:solidFill>
                  <a:schemeClr val="tx1">
                    <a:lumMod val="75000"/>
                    <a:lumOff val="25000"/>
                  </a:schemeClr>
                </a:solidFill>
              </a:rPr>
              <a:t> QGIS, OSM</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More GIS training courses available online</a:t>
            </a:r>
          </a:p>
          <a:p>
            <a:pPr fontAlgn="auto">
              <a:lnSpc>
                <a:spcPct val="160000"/>
              </a:lnSpc>
              <a:spcBef>
                <a:spcPts val="0"/>
              </a:spcBef>
              <a:spcAft>
                <a:spcPts val="0"/>
              </a:spcAft>
              <a:buFont typeface="Wingdings 3" charset="2"/>
              <a:buChar char=""/>
              <a:defRPr/>
            </a:pPr>
            <a:r>
              <a:rPr lang="en-AU" altLang="en-US" sz="3100" b="1" dirty="0">
                <a:solidFill>
                  <a:schemeClr val="tx1">
                    <a:lumMod val="75000"/>
                    <a:lumOff val="25000"/>
                  </a:schemeClr>
                </a:solidFill>
              </a:rPr>
              <a:t>Increased use of the technology in new fields- </a:t>
            </a:r>
            <a:r>
              <a:rPr lang="en-AU" altLang="en-US" sz="3100" b="1" dirty="0" err="1">
                <a:solidFill>
                  <a:schemeClr val="tx1">
                    <a:lumMod val="75000"/>
                    <a:lumOff val="25000"/>
                  </a:schemeClr>
                </a:solidFill>
              </a:rPr>
              <a:t>eg</a:t>
            </a:r>
            <a:r>
              <a:rPr lang="en-AU" altLang="en-US" sz="3100" b="1" dirty="0">
                <a:solidFill>
                  <a:schemeClr val="tx1">
                    <a:lumMod val="75000"/>
                    <a:lumOff val="25000"/>
                  </a:schemeClr>
                </a:solidFill>
              </a:rPr>
              <a:t> health, retail, shopping, fleet management</a:t>
            </a:r>
            <a:endParaRPr lang="en-AU" altLang="en-US" sz="2800" b="1" dirty="0">
              <a:solidFill>
                <a:schemeClr val="tx1">
                  <a:lumMod val="75000"/>
                  <a:lumOff val="25000"/>
                </a:schemeClr>
              </a:solidFill>
            </a:endParaRPr>
          </a:p>
          <a:p>
            <a:pPr fontAlgn="auto">
              <a:lnSpc>
                <a:spcPct val="90000"/>
              </a:lnSpc>
              <a:spcAft>
                <a:spcPts val="0"/>
              </a:spcAft>
              <a:buFontTx/>
              <a:buNone/>
              <a:defRPr/>
            </a:pPr>
            <a:endParaRPr lang="en-AU" altLang="en-US" sz="2800" b="1" dirty="0">
              <a:solidFill>
                <a:schemeClr val="tx1">
                  <a:lumMod val="75000"/>
                  <a:lumOff val="25000"/>
                </a:schemeClr>
              </a:solidFill>
            </a:endParaRPr>
          </a:p>
          <a:p>
            <a:pPr lvl="1" fontAlgn="auto">
              <a:lnSpc>
                <a:spcPct val="90000"/>
              </a:lnSpc>
              <a:spcAft>
                <a:spcPts val="0"/>
              </a:spcAft>
              <a:buFont typeface="Wingdings 3" charset="2"/>
              <a:buChar char=""/>
              <a:defRPr/>
            </a:pPr>
            <a:endParaRPr lang="en-AU" altLang="en-US" sz="2400" dirty="0">
              <a:solidFill>
                <a:schemeClr val="tx1">
                  <a:lumMod val="75000"/>
                  <a:lumOff val="25000"/>
                </a:schemeClr>
              </a:solidFill>
            </a:endParaRPr>
          </a:p>
        </p:txBody>
      </p:sp>
      <p:sp>
        <p:nvSpPr>
          <p:cNvPr id="39940" name="Slide Number Placeholder 5">
            <a:extLst>
              <a:ext uri="{FF2B5EF4-FFF2-40B4-BE49-F238E27FC236}">
                <a16:creationId xmlns:a16="http://schemas.microsoft.com/office/drawing/2014/main" id="{BC847AA8-CA75-4C62-8CBE-99300273A371}"/>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98DA26F4-B7F3-438C-AC99-D1829513FF9C}" type="slidenum">
              <a:rPr lang="en-US" altLang="en-US">
                <a:solidFill>
                  <a:schemeClr val="accent1"/>
                </a:solidFill>
              </a:rPr>
              <a:pPr fontAlgn="base">
                <a:spcBef>
                  <a:spcPct val="0"/>
                </a:spcBef>
                <a:spcAft>
                  <a:spcPct val="0"/>
                </a:spcAft>
                <a:buClrTx/>
                <a:buSzTx/>
                <a:buFontTx/>
                <a:buNone/>
              </a:pPr>
              <a:t>14</a:t>
            </a:fld>
            <a:endParaRPr lang="en-US" altLang="en-US">
              <a:solidFill>
                <a:schemeClr val="accent1"/>
              </a:solidFill>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749F26-B45B-478C-9C19-3A92F241DD8E}"/>
              </a:ext>
            </a:extLst>
          </p:cNvPr>
          <p:cNvSpPr>
            <a:spLocks noGrp="1" noChangeArrowheads="1"/>
          </p:cNvSpPr>
          <p:nvPr>
            <p:ph type="title"/>
          </p:nvPr>
        </p:nvSpPr>
        <p:spPr>
          <a:xfrm>
            <a:off x="826195" y="260648"/>
            <a:ext cx="8640959" cy="1320800"/>
          </a:xfrm>
        </p:spPr>
        <p:txBody>
          <a:bodyPr>
            <a:normAutofit/>
          </a:bodyPr>
          <a:lstStyle/>
          <a:p>
            <a:pPr algn="ctr"/>
            <a:r>
              <a:rPr lang="en-AU" altLang="en-US" sz="5400" b="1" dirty="0"/>
              <a:t>Thank you for listening...</a:t>
            </a:r>
            <a:endParaRPr lang="en-AU" altLang="en-US" sz="5400" dirty="0"/>
          </a:p>
        </p:txBody>
      </p:sp>
      <p:sp>
        <p:nvSpPr>
          <p:cNvPr id="41987" name="Slide Number Placeholder 5">
            <a:extLst>
              <a:ext uri="{FF2B5EF4-FFF2-40B4-BE49-F238E27FC236}">
                <a16:creationId xmlns:a16="http://schemas.microsoft.com/office/drawing/2014/main" id="{0ACC0D32-A200-48F9-874E-6C8C47427A02}"/>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D0D074E8-CD74-46F2-8078-3DD8ABCA99F6}" type="slidenum">
              <a:rPr lang="en-US" altLang="en-US">
                <a:solidFill>
                  <a:schemeClr val="accent1"/>
                </a:solidFill>
              </a:rPr>
              <a:pPr fontAlgn="base">
                <a:spcBef>
                  <a:spcPct val="0"/>
                </a:spcBef>
                <a:spcAft>
                  <a:spcPct val="0"/>
                </a:spcAft>
                <a:buClrTx/>
                <a:buSzTx/>
                <a:buFontTx/>
                <a:buNone/>
              </a:pPr>
              <a:t>15</a:t>
            </a:fld>
            <a:endParaRPr lang="en-US" altLang="en-US">
              <a:solidFill>
                <a:schemeClr val="accent1"/>
              </a:solidFill>
            </a:endParaRPr>
          </a:p>
        </p:txBody>
      </p:sp>
      <p:sp>
        <p:nvSpPr>
          <p:cNvPr id="41988" name="Picture 3" descr="C:\Jobs\J3022-01_Vaisigano_Catchment_FS\Spatial\GIS\Data\Images\Depth 100a DS.jpeg">
            <a:extLst>
              <a:ext uri="{FF2B5EF4-FFF2-40B4-BE49-F238E27FC236}">
                <a16:creationId xmlns:a16="http://schemas.microsoft.com/office/drawing/2014/main" id="{5772A144-CD67-4398-8B63-4D56A128A35B}"/>
              </a:ext>
            </a:extLst>
          </p:cNvPr>
          <p:cNvSpPr>
            <a:spLocks noChangeAspect="1" noChangeArrowheads="1"/>
          </p:cNvSpPr>
          <p:nvPr/>
        </p:nvSpPr>
        <p:spPr bwMode="auto">
          <a:xfrm>
            <a:off x="1360488" y="1654175"/>
            <a:ext cx="75723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 name="Picture 2" descr="C:\Jobs\J3022-01_Vaisigano_Catchment_FS\Spatial\GIS\Data\Images\Depth 100a DS.jpeg">
            <a:extLst>
              <a:ext uri="{FF2B5EF4-FFF2-40B4-BE49-F238E27FC236}">
                <a16:creationId xmlns:a16="http://schemas.microsoft.com/office/drawing/2014/main" id="{7EB43581-9032-4670-B8D5-4F8C5A9791A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0790" y="1475110"/>
            <a:ext cx="7848871" cy="4896543"/>
          </a:xfrm>
          <a:prstGeom prst="rect">
            <a:avLst/>
          </a:prstGeom>
          <a:noFill/>
          <a:ln w="9525">
            <a:noFill/>
            <a:miter lim="800000"/>
            <a:headEnd/>
            <a:tailEnd/>
          </a:ln>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26474E6-D693-4538-99AB-19443E529D4A}"/>
              </a:ext>
            </a:extLst>
          </p:cNvPr>
          <p:cNvSpPr>
            <a:spLocks noGrp="1" noChangeArrowheads="1"/>
          </p:cNvSpPr>
          <p:nvPr>
            <p:ph type="title"/>
          </p:nvPr>
        </p:nvSpPr>
        <p:spPr>
          <a:xfrm>
            <a:off x="2135188" y="115888"/>
            <a:ext cx="6348412" cy="1320800"/>
          </a:xfrm>
        </p:spPr>
        <p:txBody>
          <a:bodyPr/>
          <a:lstStyle/>
          <a:p>
            <a:pPr algn="ctr"/>
            <a:r>
              <a:rPr lang="en-AU" altLang="en-US" sz="4400" b="1"/>
              <a:t>Presentation Outline</a:t>
            </a:r>
            <a:endParaRPr lang="en-AU" altLang="en-US" sz="4400"/>
          </a:p>
        </p:txBody>
      </p:sp>
      <p:sp>
        <p:nvSpPr>
          <p:cNvPr id="34819" name="Rectangle 3">
            <a:extLst>
              <a:ext uri="{FF2B5EF4-FFF2-40B4-BE49-F238E27FC236}">
                <a16:creationId xmlns:a16="http://schemas.microsoft.com/office/drawing/2014/main" id="{D7804FA6-C290-4118-AC60-26F6B9B8A966}"/>
              </a:ext>
            </a:extLst>
          </p:cNvPr>
          <p:cNvSpPr>
            <a:spLocks noGrp="1" noChangeArrowheads="1"/>
          </p:cNvSpPr>
          <p:nvPr>
            <p:ph idx="1"/>
          </p:nvPr>
        </p:nvSpPr>
        <p:spPr>
          <a:xfrm>
            <a:off x="550863" y="1052513"/>
            <a:ext cx="9290050" cy="4114800"/>
          </a:xfrm>
        </p:spPr>
        <p:txBody>
          <a:bodyPr/>
          <a:lstStyle/>
          <a:p>
            <a:r>
              <a:rPr lang="en-AU" altLang="en-US" sz="3200" b="1" dirty="0"/>
              <a:t>Brief history behind GIS and RS development in Samoa</a:t>
            </a:r>
          </a:p>
          <a:p>
            <a:r>
              <a:rPr lang="en-AU" altLang="en-US" sz="3200" b="1" dirty="0"/>
              <a:t>The Spatial Information Agency Act 2010 and the Spatial Information Agency </a:t>
            </a:r>
          </a:p>
          <a:p>
            <a:r>
              <a:rPr lang="en-AU" altLang="en-US" sz="3200" b="1" dirty="0"/>
              <a:t>Current GIS and RS Users/Providers </a:t>
            </a:r>
          </a:p>
          <a:p>
            <a:r>
              <a:rPr lang="en-AU" altLang="en-US" sz="3200" b="1" dirty="0"/>
              <a:t>A few examples of the use of GIS in Samoa</a:t>
            </a:r>
          </a:p>
          <a:p>
            <a:r>
              <a:rPr lang="en-AU" altLang="en-US" sz="3200" b="1" dirty="0"/>
              <a:t>Constraints to the development of GIS in Samoa</a:t>
            </a:r>
          </a:p>
          <a:p>
            <a:r>
              <a:rPr lang="en-AU" altLang="en-US" sz="3200" b="1" dirty="0"/>
              <a:t>The Future of GIS in Samoa...</a:t>
            </a:r>
          </a:p>
          <a:p>
            <a:pPr lvl="1"/>
            <a:endParaRPr lang="en-AU" altLang="en-US" sz="2000" b="1"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E845B0B-335F-48FF-ACC3-FBB68B28922A}"/>
              </a:ext>
            </a:extLst>
          </p:cNvPr>
          <p:cNvSpPr>
            <a:spLocks noGrp="1" noChangeArrowheads="1"/>
          </p:cNvSpPr>
          <p:nvPr>
            <p:ph type="title"/>
          </p:nvPr>
        </p:nvSpPr>
        <p:spPr>
          <a:xfrm>
            <a:off x="839788" y="188913"/>
            <a:ext cx="8208540" cy="1143000"/>
          </a:xfrm>
        </p:spPr>
        <p:txBody>
          <a:bodyPr rtlCol="0">
            <a:normAutofit fontScale="90000"/>
          </a:bodyPr>
          <a:lstStyle/>
          <a:p>
            <a:pPr algn="ctr" fontAlgn="auto">
              <a:spcAft>
                <a:spcPts val="0"/>
              </a:spcAft>
              <a:defRPr/>
            </a:pPr>
            <a:r>
              <a:rPr lang="en-AU" altLang="en-US" sz="4400" b="1" dirty="0"/>
              <a:t>Brief history behind some GIS/RS developments in Samoa </a:t>
            </a:r>
            <a:br>
              <a:rPr lang="en-AU" altLang="en-US" sz="4400" b="1" dirty="0"/>
            </a:br>
            <a:endParaRPr lang="en-AU" altLang="en-US" sz="4400" dirty="0"/>
          </a:p>
        </p:txBody>
      </p:sp>
      <p:sp>
        <p:nvSpPr>
          <p:cNvPr id="99331" name="Rectangle 3">
            <a:extLst>
              <a:ext uri="{FF2B5EF4-FFF2-40B4-BE49-F238E27FC236}">
                <a16:creationId xmlns:a16="http://schemas.microsoft.com/office/drawing/2014/main" id="{CE7B4AD7-ADC7-4DBB-B66A-2FD1672093ED}"/>
              </a:ext>
            </a:extLst>
          </p:cNvPr>
          <p:cNvSpPr>
            <a:spLocks noGrp="1" noChangeArrowheads="1"/>
          </p:cNvSpPr>
          <p:nvPr>
            <p:ph idx="1"/>
          </p:nvPr>
        </p:nvSpPr>
        <p:spPr>
          <a:xfrm>
            <a:off x="1416050" y="1628775"/>
            <a:ext cx="8472488" cy="5040313"/>
          </a:xfrm>
        </p:spPr>
        <p:txBody>
          <a:bodyPr rtlCol="0">
            <a:normAutofit fontScale="47500" lnSpcReduction="20000"/>
          </a:bodyPr>
          <a:lstStyle/>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1954- today:	 Air photo surveys on average every 10 years</a:t>
            </a:r>
          </a:p>
          <a:p>
            <a:pPr marL="538163" indent="-538163" fontAlgn="auto">
              <a:spcBef>
                <a:spcPct val="50000"/>
              </a:spcBef>
              <a:spcAft>
                <a:spcPts val="0"/>
              </a:spcAft>
              <a:buFont typeface="Wingdings 3" charset="2"/>
              <a:buNone/>
              <a:defRPr/>
            </a:pPr>
            <a:r>
              <a:rPr lang="en-AU" altLang="en-US" sz="3800" b="1" dirty="0">
                <a:solidFill>
                  <a:srgbClr val="FF0000"/>
                </a:solidFill>
              </a:rPr>
              <a:t>1990:	ANZDEC/DSIR Land Resource Planning- GIS Topographic Layers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1999:	</a:t>
            </a:r>
            <a:r>
              <a:rPr lang="en-AU" altLang="en-US" sz="3800" b="1" dirty="0" err="1">
                <a:solidFill>
                  <a:schemeClr val="tx1">
                    <a:lumMod val="75000"/>
                    <a:lumOff val="25000"/>
                  </a:schemeClr>
                </a:solidFill>
              </a:rPr>
              <a:t>AiResearch</a:t>
            </a:r>
            <a:r>
              <a:rPr lang="en-AU" altLang="en-US" sz="3800" b="1" dirty="0">
                <a:solidFill>
                  <a:schemeClr val="tx1">
                    <a:lumMod val="75000"/>
                    <a:lumOff val="25000"/>
                  </a:schemeClr>
                </a:solidFill>
              </a:rPr>
              <a:t> Mapping GIS Base Data and digital orthophotos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2000:	DLSE Coastal Hazards GIS and CIM Database; SWA Network Plans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2001:	</a:t>
            </a:r>
            <a:r>
              <a:rPr lang="en-AU" altLang="en-US" sz="3800" b="1" dirty="0" err="1">
                <a:solidFill>
                  <a:schemeClr val="tx1">
                    <a:lumMod val="75000"/>
                    <a:lumOff val="25000"/>
                  </a:schemeClr>
                </a:solidFill>
              </a:rPr>
              <a:t>SamoaTel</a:t>
            </a:r>
            <a:r>
              <a:rPr lang="en-AU" altLang="en-US" sz="3800" b="1" dirty="0">
                <a:solidFill>
                  <a:schemeClr val="tx1">
                    <a:lumMod val="75000"/>
                    <a:lumOff val="25000"/>
                  </a:schemeClr>
                </a:solidFill>
              </a:rPr>
              <a:t> Network Plans; PWD Road Asset Management System 	(RAMS)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2002:	Statistics Dept Census Maps and Population GIS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2003: 	MNRE- </a:t>
            </a:r>
            <a:r>
              <a:rPr lang="en-AU" altLang="en-US" sz="3800" b="1" dirty="0" err="1">
                <a:solidFill>
                  <a:schemeClr val="tx1">
                    <a:lumMod val="75000"/>
                    <a:lumOff val="25000"/>
                  </a:schemeClr>
                </a:solidFill>
              </a:rPr>
              <a:t>SamFRIS</a:t>
            </a:r>
            <a:r>
              <a:rPr lang="en-AU" altLang="en-US" sz="3800" b="1" dirty="0">
                <a:solidFill>
                  <a:schemeClr val="tx1">
                    <a:lumMod val="75000"/>
                    <a:lumOff val="25000"/>
                  </a:schemeClr>
                </a:solidFill>
              </a:rPr>
              <a:t>- Samoa Forest Resource Information System</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2004:	Samoa GIS User Group First formed and </a:t>
            </a:r>
            <a:r>
              <a:rPr lang="en-AU" altLang="en-US" sz="3800" b="1" dirty="0" err="1">
                <a:solidFill>
                  <a:schemeClr val="tx1">
                    <a:lumMod val="75000"/>
                    <a:lumOff val="25000"/>
                  </a:schemeClr>
                </a:solidFill>
              </a:rPr>
              <a:t>Mapserver</a:t>
            </a:r>
            <a:r>
              <a:rPr lang="en-AU" altLang="en-US" sz="3800" b="1" dirty="0">
                <a:solidFill>
                  <a:schemeClr val="tx1">
                    <a:lumMod val="75000"/>
                    <a:lumOff val="25000"/>
                  </a:schemeClr>
                </a:solidFill>
              </a:rPr>
              <a:t> launched</a:t>
            </a:r>
          </a:p>
          <a:p>
            <a:pPr marL="538163" indent="-538163" fontAlgn="auto">
              <a:spcBef>
                <a:spcPct val="50000"/>
              </a:spcBef>
              <a:spcAft>
                <a:spcPts val="0"/>
              </a:spcAft>
              <a:buNone/>
              <a:defRPr/>
            </a:pPr>
            <a:r>
              <a:rPr lang="en-AU" altLang="en-US" sz="3800" b="1" dirty="0">
                <a:solidFill>
                  <a:schemeClr val="tx1">
                    <a:lumMod val="75000"/>
                    <a:lumOff val="25000"/>
                  </a:schemeClr>
                </a:solidFill>
              </a:rPr>
              <a:t>2006: 	EPC Network Plans</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2010: 	Spatial Information Agency Act</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2012-16:	LIDAR surveys of Samoa</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2017: 	First use of drones for mapping in Samoa</a:t>
            </a:r>
          </a:p>
          <a:p>
            <a:pPr marL="538163" indent="-538163" fontAlgn="auto">
              <a:spcBef>
                <a:spcPct val="50000"/>
              </a:spcBef>
              <a:spcAft>
                <a:spcPts val="0"/>
              </a:spcAft>
              <a:buFont typeface="Wingdings 3" charset="2"/>
              <a:buNone/>
              <a:defRPr/>
            </a:pPr>
            <a:r>
              <a:rPr lang="en-AU" altLang="en-US" sz="3800" b="1" dirty="0">
                <a:solidFill>
                  <a:schemeClr val="tx1">
                    <a:lumMod val="75000"/>
                    <a:lumOff val="25000"/>
                  </a:schemeClr>
                </a:solidFill>
              </a:rPr>
              <a:t>2020:	Revival of the Samoa GIS User Group?</a:t>
            </a:r>
          </a:p>
          <a:p>
            <a:pPr fontAlgn="auto">
              <a:spcBef>
                <a:spcPct val="50000"/>
              </a:spcBef>
              <a:spcAft>
                <a:spcPts val="0"/>
              </a:spcAft>
              <a:buFont typeface="Wingdings 3" charset="2"/>
              <a:buNone/>
              <a:defRPr/>
            </a:pPr>
            <a:endParaRPr lang="en-AU" altLang="en-US" sz="2500" b="1" dirty="0">
              <a:solidFill>
                <a:schemeClr val="tx1">
                  <a:lumMod val="75000"/>
                  <a:lumOff val="25000"/>
                </a:schemeClr>
              </a:solidFill>
            </a:endParaRPr>
          </a:p>
        </p:txBody>
      </p:sp>
      <p:sp>
        <p:nvSpPr>
          <p:cNvPr id="17412" name="Slide Number Placeholder 5">
            <a:extLst>
              <a:ext uri="{FF2B5EF4-FFF2-40B4-BE49-F238E27FC236}">
                <a16:creationId xmlns:a16="http://schemas.microsoft.com/office/drawing/2014/main" id="{14CE4615-4ABC-4EEC-9E11-543720C3F51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F104879E-E01C-4DEB-B8F7-B7336F66117C}" type="slidenum">
              <a:rPr lang="en-US" altLang="en-US">
                <a:solidFill>
                  <a:schemeClr val="accent1"/>
                </a:solidFill>
              </a:rPr>
              <a:pPr fontAlgn="base">
                <a:spcBef>
                  <a:spcPct val="0"/>
                </a:spcBef>
                <a:spcAft>
                  <a:spcPct val="0"/>
                </a:spcAft>
                <a:buClrTx/>
                <a:buSzTx/>
                <a:buFontTx/>
                <a:buNone/>
              </a:pPr>
              <a:t>3</a:t>
            </a:fld>
            <a:endParaRPr lang="en-US" altLang="en-US">
              <a:solidFill>
                <a:schemeClr val="accent1"/>
              </a:solidFill>
            </a:endParaRPr>
          </a:p>
        </p:txBody>
      </p:sp>
      <p:sp>
        <p:nvSpPr>
          <p:cNvPr id="2" name="Arrow: Down 1">
            <a:extLst>
              <a:ext uri="{FF2B5EF4-FFF2-40B4-BE49-F238E27FC236}">
                <a16:creationId xmlns:a16="http://schemas.microsoft.com/office/drawing/2014/main" id="{5512B359-3710-4511-A37E-489AE23070F9}"/>
              </a:ext>
            </a:extLst>
          </p:cNvPr>
          <p:cNvSpPr/>
          <p:nvPr/>
        </p:nvSpPr>
        <p:spPr>
          <a:xfrm>
            <a:off x="551384" y="1700808"/>
            <a:ext cx="624969" cy="4680520"/>
          </a:xfrm>
          <a:prstGeom prst="downArrow">
            <a:avLst/>
          </a:prstGeom>
        </p:spPr>
        <p:style>
          <a:lnRef idx="3">
            <a:schemeClr val="lt1"/>
          </a:lnRef>
          <a:fillRef idx="1">
            <a:schemeClr val="accent5"/>
          </a:fillRef>
          <a:effectRef idx="1">
            <a:schemeClr val="accent5"/>
          </a:effectRef>
          <a:fontRef idx="minor">
            <a:schemeClr val="lt1"/>
          </a:fontRef>
        </p:style>
        <p:txBody>
          <a:bodyPr vert="vert270" anchor="ctr"/>
          <a:lstStyle/>
          <a:p>
            <a:pPr algn="ctr" eaLnBrk="1" fontAlgn="auto" hangingPunct="1">
              <a:spcBef>
                <a:spcPts val="0"/>
              </a:spcBef>
              <a:spcAft>
                <a:spcPts val="0"/>
              </a:spcAft>
              <a:defRPr/>
            </a:pPr>
            <a:r>
              <a:rPr lang="en-US" dirty="0"/>
              <a:t>TIME</a:t>
            </a:r>
            <a:endParaRPr lang="en-GB" dirty="0"/>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9781D23C-2EE7-4BF0-9995-748F29CE8F3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D34CCF13-07C5-45D8-8C4D-89EF060089AC}" type="slidenum">
              <a:rPr lang="en-US" altLang="en-US" sz="1000">
                <a:solidFill>
                  <a:schemeClr val="tx1"/>
                </a:solidFill>
                <a:latin typeface="Times New Roman" panose="02020603050405020304" pitchFamily="18" charset="0"/>
              </a:rPr>
              <a:pPr fontAlgn="base">
                <a:spcBef>
                  <a:spcPct val="0"/>
                </a:spcBef>
                <a:spcAft>
                  <a:spcPct val="0"/>
                </a:spcAft>
                <a:buClrTx/>
                <a:buSzTx/>
                <a:buFontTx/>
                <a:buNone/>
              </a:pPr>
              <a:t>4</a:t>
            </a:fld>
            <a:endParaRPr lang="en-US" altLang="en-US" sz="1000">
              <a:solidFill>
                <a:schemeClr val="tx1"/>
              </a:solidFill>
              <a:latin typeface="Times New Roman" panose="02020603050405020304" pitchFamily="18" charset="0"/>
            </a:endParaRPr>
          </a:p>
        </p:txBody>
      </p:sp>
      <p:sp>
        <p:nvSpPr>
          <p:cNvPr id="15363" name="Picture 2">
            <a:extLst>
              <a:ext uri="{FF2B5EF4-FFF2-40B4-BE49-F238E27FC236}">
                <a16:creationId xmlns:a16="http://schemas.microsoft.com/office/drawing/2014/main" id="{0EFC02A2-D448-448E-805F-20C234A698EA}"/>
              </a:ext>
            </a:extLst>
          </p:cNvPr>
          <p:cNvSpPr>
            <a:spLocks noChangeAspect="1" noChangeArrowheads="1"/>
          </p:cNvSpPr>
          <p:nvPr/>
        </p:nvSpPr>
        <p:spPr bwMode="auto">
          <a:xfrm>
            <a:off x="1822450" y="1765300"/>
            <a:ext cx="4572000"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en-GB" altLang="en-US"/>
          </a:p>
        </p:txBody>
      </p:sp>
      <p:sp>
        <p:nvSpPr>
          <p:cNvPr id="43012" name="Rectangle 5">
            <a:extLst>
              <a:ext uri="{FF2B5EF4-FFF2-40B4-BE49-F238E27FC236}">
                <a16:creationId xmlns:a16="http://schemas.microsoft.com/office/drawing/2014/main" id="{9C9D4F50-46CD-473E-83DC-083B8F7E1AEB}"/>
              </a:ext>
            </a:extLst>
          </p:cNvPr>
          <p:cNvSpPr>
            <a:spLocks noChangeArrowheads="1"/>
          </p:cNvSpPr>
          <p:nvPr/>
        </p:nvSpPr>
        <p:spPr bwMode="auto">
          <a:xfrm>
            <a:off x="334963" y="188913"/>
            <a:ext cx="9145587" cy="6524863"/>
          </a:xfrm>
          <a:prstGeom prst="rect">
            <a:avLst/>
          </a:prstGeom>
          <a:noFill/>
          <a:ln>
            <a:noFill/>
          </a:ln>
        </p:spPr>
        <p:txBody>
          <a:bodyPr>
            <a:spAutoFit/>
          </a:bodyPr>
          <a:lstStyle/>
          <a:p>
            <a:pPr algn="ctr" eaLnBrk="1" fontAlgn="auto" hangingPunct="1">
              <a:spcBef>
                <a:spcPts val="0"/>
              </a:spcBef>
              <a:spcAft>
                <a:spcPts val="0"/>
              </a:spcAft>
              <a:defRPr/>
            </a:pPr>
            <a:r>
              <a:rPr lang="en-NZ" sz="4000" b="1" dirty="0">
                <a:solidFill>
                  <a:schemeClr val="accent1"/>
                </a:solidFill>
                <a:latin typeface="+mj-lt"/>
                <a:ea typeface="+mj-ea"/>
                <a:cs typeface="+mj-cs"/>
              </a:rPr>
              <a:t>Spatial Information Agency Act 2010 (MNRE)</a:t>
            </a:r>
          </a:p>
          <a:p>
            <a:pPr eaLnBrk="1" fontAlgn="auto" hangingPunct="1">
              <a:spcBef>
                <a:spcPts val="0"/>
              </a:spcBef>
              <a:spcAft>
                <a:spcPts val="0"/>
              </a:spcAft>
              <a:defRPr/>
            </a:pPr>
            <a:endParaRPr lang="en-US" b="1" dirty="0">
              <a:solidFill>
                <a:srgbClr val="000000"/>
              </a:solidFill>
              <a:latin typeface="+mj-lt"/>
            </a:endParaRPr>
          </a:p>
          <a:p>
            <a:pPr eaLnBrk="1" fontAlgn="auto" hangingPunct="1">
              <a:spcBef>
                <a:spcPts val="0"/>
              </a:spcBef>
              <a:spcAft>
                <a:spcPts val="0"/>
              </a:spcAft>
              <a:defRPr/>
            </a:pPr>
            <a:r>
              <a:rPr lang="en-US" sz="2000" b="1" dirty="0">
                <a:solidFill>
                  <a:srgbClr val="000000"/>
                </a:solidFill>
                <a:latin typeface="+mj-lt"/>
              </a:rPr>
              <a:t>Objectives of the SIA Act:</a:t>
            </a:r>
            <a:br>
              <a:rPr lang="en-US" sz="2000" dirty="0">
                <a:solidFill>
                  <a:srgbClr val="000000"/>
                </a:solidFill>
                <a:latin typeface="+mj-lt"/>
              </a:rPr>
            </a:br>
            <a:r>
              <a:rPr lang="en-US" sz="2000" dirty="0">
                <a:solidFill>
                  <a:srgbClr val="000000"/>
                </a:solidFill>
                <a:latin typeface="+mj-lt"/>
              </a:rPr>
              <a:t>(a) to support the effective and efficient use and sharing of spatial information; </a:t>
            </a:r>
            <a:br>
              <a:rPr lang="en-US" sz="6000" dirty="0">
                <a:latin typeface="+mj-lt"/>
              </a:rPr>
            </a:br>
            <a:r>
              <a:rPr lang="en-US" sz="2000" dirty="0">
                <a:solidFill>
                  <a:srgbClr val="000000"/>
                </a:solidFill>
                <a:latin typeface="+mj-lt"/>
              </a:rPr>
              <a:t>(b) to produce and maintain national coverage of topographic maps, marine charts and other remote sensed imagery;</a:t>
            </a:r>
          </a:p>
          <a:p>
            <a:pPr eaLnBrk="1" fontAlgn="auto" hangingPunct="1">
              <a:spcBef>
                <a:spcPts val="0"/>
              </a:spcBef>
              <a:spcAft>
                <a:spcPts val="0"/>
              </a:spcAft>
              <a:defRPr/>
            </a:pPr>
            <a:r>
              <a:rPr lang="en-US" sz="2000" dirty="0">
                <a:solidFill>
                  <a:srgbClr val="000000"/>
                </a:solidFill>
                <a:latin typeface="+mj-lt"/>
              </a:rPr>
              <a:t>(c) to provide and maintain the geodetic survey system for Samoa;</a:t>
            </a:r>
            <a:br>
              <a:rPr lang="en-US" sz="2000" dirty="0">
                <a:solidFill>
                  <a:srgbClr val="000000"/>
                </a:solidFill>
                <a:latin typeface="+mj-lt"/>
              </a:rPr>
            </a:br>
            <a:r>
              <a:rPr lang="en-US" sz="2000" dirty="0">
                <a:solidFill>
                  <a:srgbClr val="000000"/>
                </a:solidFill>
                <a:latin typeface="+mj-lt"/>
              </a:rPr>
              <a:t>(d) to compile and maintain core spatial databases for Samoa; </a:t>
            </a:r>
          </a:p>
          <a:p>
            <a:pPr eaLnBrk="1" fontAlgn="auto" hangingPunct="1">
              <a:spcBef>
                <a:spcPts val="0"/>
              </a:spcBef>
              <a:spcAft>
                <a:spcPts val="0"/>
              </a:spcAft>
              <a:defRPr/>
            </a:pPr>
            <a:r>
              <a:rPr lang="en-US" sz="2000" dirty="0">
                <a:solidFill>
                  <a:srgbClr val="000000"/>
                </a:solidFill>
                <a:latin typeface="+mj-lt"/>
              </a:rPr>
              <a:t>(e) to foster the extended use and sharing of spatial information and the growth of the spatial information industry in Samoa; </a:t>
            </a:r>
          </a:p>
          <a:p>
            <a:pPr eaLnBrk="1" fontAlgn="auto" hangingPunct="1">
              <a:spcBef>
                <a:spcPts val="0"/>
              </a:spcBef>
              <a:spcAft>
                <a:spcPts val="0"/>
              </a:spcAft>
              <a:defRPr/>
            </a:pPr>
            <a:r>
              <a:rPr lang="en-US" sz="2000" dirty="0">
                <a:solidFill>
                  <a:srgbClr val="000000"/>
                </a:solidFill>
                <a:latin typeface="+mj-lt"/>
              </a:rPr>
              <a:t>(f) to protect Government’s interests in all matters of intellectual property and copyright concerning spatial databases and spatial information products</a:t>
            </a:r>
          </a:p>
          <a:p>
            <a:pPr eaLnBrk="1" fontAlgn="auto" hangingPunct="1">
              <a:spcBef>
                <a:spcPts val="0"/>
              </a:spcBef>
              <a:spcAft>
                <a:spcPts val="0"/>
              </a:spcAft>
              <a:defRPr/>
            </a:pPr>
            <a:endParaRPr lang="en-US" sz="2000" b="1" dirty="0">
              <a:solidFill>
                <a:srgbClr val="000000"/>
              </a:solidFill>
              <a:latin typeface="+mj-lt"/>
            </a:endParaRPr>
          </a:p>
          <a:p>
            <a:pPr eaLnBrk="1" fontAlgn="auto" hangingPunct="1">
              <a:spcBef>
                <a:spcPts val="0"/>
              </a:spcBef>
              <a:spcAft>
                <a:spcPts val="0"/>
              </a:spcAft>
              <a:defRPr/>
            </a:pPr>
            <a:r>
              <a:rPr lang="en-US" sz="2000" b="1" dirty="0">
                <a:solidFill>
                  <a:srgbClr val="000000"/>
                </a:solidFill>
                <a:latin typeface="+mj-lt"/>
              </a:rPr>
              <a:t>Objectives of the SI Agency (in MNRE):</a:t>
            </a:r>
          </a:p>
          <a:p>
            <a:pPr eaLnBrk="1" fontAlgn="auto" hangingPunct="1">
              <a:spcBef>
                <a:spcPts val="0"/>
              </a:spcBef>
              <a:spcAft>
                <a:spcPts val="0"/>
              </a:spcAft>
              <a:defRPr/>
            </a:pPr>
            <a:r>
              <a:rPr lang="en-US" sz="2000" dirty="0">
                <a:solidFill>
                  <a:srgbClr val="000000"/>
                </a:solidFill>
                <a:latin typeface="+mj-lt"/>
              </a:rPr>
              <a:t>To implement the </a:t>
            </a:r>
            <a:r>
              <a:rPr lang="en-US" sz="2000" dirty="0" err="1">
                <a:solidFill>
                  <a:srgbClr val="000000"/>
                </a:solidFill>
                <a:latin typeface="+mj-lt"/>
              </a:rPr>
              <a:t>S.I.Act</a:t>
            </a:r>
            <a:r>
              <a:rPr lang="en-US" sz="2000" dirty="0">
                <a:solidFill>
                  <a:srgbClr val="000000"/>
                </a:solidFill>
                <a:latin typeface="+mj-lt"/>
              </a:rPr>
              <a:t> including supporting the effective and efficient use and sharing of spatial information; and to enter into relevant agreements for the purpose of the Act. </a:t>
            </a:r>
            <a:endParaRPr lang="en-NZ" sz="6000" b="1" dirty="0">
              <a:solidFill>
                <a:schemeClr val="accent1"/>
              </a:solidFill>
              <a:latin typeface="+mj-lt"/>
              <a:ea typeface="+mj-ea"/>
              <a:cs typeface="+mj-cs"/>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1026">
            <a:extLst>
              <a:ext uri="{FF2B5EF4-FFF2-40B4-BE49-F238E27FC236}">
                <a16:creationId xmlns:a16="http://schemas.microsoft.com/office/drawing/2014/main" id="{36785237-B72E-41A3-9DCB-153C6A483162}"/>
              </a:ext>
            </a:extLst>
          </p:cNvPr>
          <p:cNvSpPr>
            <a:spLocks noGrp="1" noChangeArrowheads="1"/>
          </p:cNvSpPr>
          <p:nvPr>
            <p:ph type="title"/>
          </p:nvPr>
        </p:nvSpPr>
        <p:spPr>
          <a:xfrm>
            <a:off x="47328" y="116632"/>
            <a:ext cx="9642202" cy="1143000"/>
          </a:xfrm>
        </p:spPr>
        <p:txBody>
          <a:bodyPr rtlCol="0">
            <a:normAutofit fontScale="90000"/>
          </a:bodyPr>
          <a:lstStyle/>
          <a:p>
            <a:pPr algn="ctr" fontAlgn="auto">
              <a:spcAft>
                <a:spcPts val="0"/>
              </a:spcAft>
              <a:defRPr/>
            </a:pPr>
            <a:r>
              <a:rPr lang="en-AU" altLang="en-US" sz="4900" b="1" dirty="0"/>
              <a:t>Some current users of GIS and RS</a:t>
            </a:r>
            <a:br>
              <a:rPr lang="en-AU" altLang="en-US" sz="4900" b="1" dirty="0"/>
            </a:br>
            <a:r>
              <a:rPr lang="en-AU" altLang="en-US" sz="4900" b="1" dirty="0"/>
              <a:t>in Samoa </a:t>
            </a:r>
            <a:br>
              <a:rPr lang="en-AU" altLang="en-US" sz="6200" b="1" dirty="0"/>
            </a:br>
            <a:endParaRPr lang="en-AU" altLang="en-US" sz="6200" dirty="0"/>
          </a:p>
        </p:txBody>
      </p:sp>
      <p:sp>
        <p:nvSpPr>
          <p:cNvPr id="78851" name="Rectangle 1027">
            <a:extLst>
              <a:ext uri="{FF2B5EF4-FFF2-40B4-BE49-F238E27FC236}">
                <a16:creationId xmlns:a16="http://schemas.microsoft.com/office/drawing/2014/main" id="{2386B9AB-7FAD-421F-BC22-F320E4E35BE6}"/>
              </a:ext>
            </a:extLst>
          </p:cNvPr>
          <p:cNvSpPr>
            <a:spLocks noGrp="1" noChangeArrowheads="1"/>
          </p:cNvSpPr>
          <p:nvPr>
            <p:ph idx="1"/>
          </p:nvPr>
        </p:nvSpPr>
        <p:spPr>
          <a:xfrm>
            <a:off x="407368" y="1556792"/>
            <a:ext cx="9721080" cy="3408363"/>
          </a:xfrm>
        </p:spPr>
        <p:txBody>
          <a:bodyPr/>
          <a:lstStyle/>
          <a:p>
            <a:pPr>
              <a:lnSpc>
                <a:spcPct val="120000"/>
              </a:lnSpc>
              <a:spcBef>
                <a:spcPct val="0"/>
              </a:spcBef>
            </a:pPr>
            <a:r>
              <a:rPr lang="en-AU" altLang="en-US" sz="2000" b="1" dirty="0"/>
              <a:t>MNRE – topographic mapping, cadastre, forest surveys and mapping (SAMFRIS), ecosystems, PAs and threatened species, watershed management, flood modelling, weather forecasting (CLEWS) and many GIS databases</a:t>
            </a:r>
          </a:p>
          <a:p>
            <a:pPr>
              <a:lnSpc>
                <a:spcPct val="120000"/>
              </a:lnSpc>
              <a:spcBef>
                <a:spcPct val="0"/>
              </a:spcBef>
            </a:pPr>
            <a:r>
              <a:rPr lang="en-AU" altLang="en-US" sz="2000" b="1" dirty="0"/>
              <a:t>Ministry of Works – RAMS, PUMA</a:t>
            </a:r>
          </a:p>
          <a:p>
            <a:pPr>
              <a:lnSpc>
                <a:spcPct val="120000"/>
              </a:lnSpc>
              <a:spcBef>
                <a:spcPct val="0"/>
              </a:spcBef>
            </a:pPr>
            <a:r>
              <a:rPr lang="en-AU" altLang="en-US" sz="2000" b="1" dirty="0"/>
              <a:t>MAF- Soil and land suitability maps, crop suitability maps, farmer databases</a:t>
            </a:r>
          </a:p>
          <a:p>
            <a:pPr>
              <a:lnSpc>
                <a:spcPct val="120000"/>
              </a:lnSpc>
              <a:spcBef>
                <a:spcPct val="0"/>
              </a:spcBef>
            </a:pPr>
            <a:r>
              <a:rPr lang="en-AU" altLang="en-US" sz="2000" b="1" dirty="0"/>
              <a:t>Samoa Water Authority, EPC and </a:t>
            </a:r>
            <a:r>
              <a:rPr lang="en-AU" altLang="en-US" sz="2000" b="1" dirty="0" err="1"/>
              <a:t>SamoaTel</a:t>
            </a:r>
            <a:r>
              <a:rPr lang="en-AU" altLang="en-US" sz="2000" b="1" dirty="0"/>
              <a:t>/Vodafone- Network plans</a:t>
            </a:r>
          </a:p>
          <a:p>
            <a:pPr>
              <a:lnSpc>
                <a:spcPct val="120000"/>
              </a:lnSpc>
              <a:spcBef>
                <a:spcPct val="0"/>
              </a:spcBef>
            </a:pPr>
            <a:r>
              <a:rPr lang="en-AU" altLang="en-US" sz="2000" b="1" dirty="0"/>
              <a:t>Samoa Bureau of Statistics- Census mapping</a:t>
            </a:r>
          </a:p>
          <a:p>
            <a:pPr>
              <a:lnSpc>
                <a:spcPct val="120000"/>
              </a:lnSpc>
              <a:spcBef>
                <a:spcPct val="0"/>
              </a:spcBef>
            </a:pPr>
            <a:r>
              <a:rPr lang="en-AU" altLang="en-US" sz="2000" b="1" dirty="0"/>
              <a:t>NUS- archaeological mapping</a:t>
            </a:r>
          </a:p>
          <a:p>
            <a:pPr>
              <a:lnSpc>
                <a:spcPct val="120000"/>
              </a:lnSpc>
              <a:spcBef>
                <a:spcPct val="0"/>
              </a:spcBef>
            </a:pPr>
            <a:r>
              <a:rPr lang="en-AU" altLang="en-US" sz="2000" b="1" dirty="0"/>
              <a:t>Engineering and consulting firms- project planning and management, EIAs</a:t>
            </a:r>
          </a:p>
          <a:p>
            <a:pPr>
              <a:lnSpc>
                <a:spcPct val="120000"/>
              </a:lnSpc>
              <a:spcBef>
                <a:spcPct val="0"/>
              </a:spcBef>
            </a:pPr>
            <a:r>
              <a:rPr lang="en-AU" altLang="en-US" sz="2000" b="1" dirty="0"/>
              <a:t>Conservation NGOs- </a:t>
            </a:r>
            <a:r>
              <a:rPr lang="en-AU" altLang="en-US" sz="2000" b="1" dirty="0" err="1"/>
              <a:t>env.management</a:t>
            </a:r>
            <a:r>
              <a:rPr lang="en-AU" altLang="en-US" sz="2000" b="1" dirty="0"/>
              <a:t>, planning PAs and CAs</a:t>
            </a:r>
          </a:p>
          <a:p>
            <a:pPr>
              <a:lnSpc>
                <a:spcPct val="120000"/>
              </a:lnSpc>
              <a:spcBef>
                <a:spcPct val="0"/>
              </a:spcBef>
            </a:pPr>
            <a:r>
              <a:rPr lang="en-AU" altLang="en-US" sz="2000" b="1" dirty="0" err="1"/>
              <a:t>SkyEye</a:t>
            </a:r>
            <a:r>
              <a:rPr lang="en-AU" altLang="en-US" sz="2000" b="1" dirty="0"/>
              <a:t>- vehicle tracking, drones</a:t>
            </a:r>
          </a:p>
          <a:p>
            <a:pPr>
              <a:lnSpc>
                <a:spcPct val="120000"/>
              </a:lnSpc>
              <a:spcBef>
                <a:spcPct val="0"/>
              </a:spcBef>
            </a:pPr>
            <a:r>
              <a:rPr lang="en-AU" altLang="en-US" sz="2000" b="1" dirty="0"/>
              <a:t>Maua- online shopping and delivery services</a:t>
            </a:r>
          </a:p>
          <a:p>
            <a:pPr>
              <a:lnSpc>
                <a:spcPct val="120000"/>
              </a:lnSpc>
              <a:spcBef>
                <a:spcPct val="0"/>
              </a:spcBef>
            </a:pPr>
            <a:endParaRPr lang="en-AU" altLang="en-US" sz="2000" b="1" dirty="0"/>
          </a:p>
        </p:txBody>
      </p:sp>
      <p:sp>
        <p:nvSpPr>
          <p:cNvPr id="19460" name="Slide Number Placeholder 5">
            <a:extLst>
              <a:ext uri="{FF2B5EF4-FFF2-40B4-BE49-F238E27FC236}">
                <a16:creationId xmlns:a16="http://schemas.microsoft.com/office/drawing/2014/main" id="{554BA64D-8EDD-47EF-8C7E-041AE6CECA6D}"/>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10B5CEC9-9767-4B2C-BCD5-3F6E51CD26F6}" type="slidenum">
              <a:rPr lang="en-US" altLang="en-US">
                <a:solidFill>
                  <a:schemeClr val="accent1"/>
                </a:solidFill>
              </a:rPr>
              <a:pPr fontAlgn="base">
                <a:spcBef>
                  <a:spcPct val="0"/>
                </a:spcBef>
                <a:spcAft>
                  <a:spcPct val="0"/>
                </a:spcAft>
                <a:buClrTx/>
                <a:buSzTx/>
                <a:buFontTx/>
                <a:buNone/>
              </a:pPr>
              <a:t>5</a:t>
            </a:fld>
            <a:endParaRPr lang="en-US" altLang="en-US">
              <a:solidFill>
                <a:schemeClr val="accent1"/>
              </a:solidFill>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1026">
            <a:extLst>
              <a:ext uri="{FF2B5EF4-FFF2-40B4-BE49-F238E27FC236}">
                <a16:creationId xmlns:a16="http://schemas.microsoft.com/office/drawing/2014/main" id="{17443CE6-ADD6-429F-86B2-C5DC03CA078B}"/>
              </a:ext>
            </a:extLst>
          </p:cNvPr>
          <p:cNvSpPr>
            <a:spLocks noGrp="1" noChangeArrowheads="1"/>
          </p:cNvSpPr>
          <p:nvPr>
            <p:ph type="title"/>
          </p:nvPr>
        </p:nvSpPr>
        <p:spPr>
          <a:xfrm>
            <a:off x="982663" y="450850"/>
            <a:ext cx="8424862" cy="1143000"/>
          </a:xfrm>
        </p:spPr>
        <p:txBody>
          <a:bodyPr rtlCol="0">
            <a:normAutofit fontScale="90000"/>
          </a:bodyPr>
          <a:lstStyle/>
          <a:p>
            <a:pPr fontAlgn="auto">
              <a:spcAft>
                <a:spcPts val="0"/>
              </a:spcAft>
              <a:defRPr/>
            </a:pPr>
            <a:r>
              <a:rPr lang="en-AU" altLang="en-US" sz="6200" b="1" dirty="0"/>
              <a:t>Uses of RS/GIS in Samoa </a:t>
            </a:r>
            <a:br>
              <a:rPr lang="en-AU" altLang="en-US" sz="6200" b="1" dirty="0"/>
            </a:br>
            <a:endParaRPr lang="en-AU" altLang="en-US" sz="6200" dirty="0"/>
          </a:p>
        </p:txBody>
      </p:sp>
      <p:sp>
        <p:nvSpPr>
          <p:cNvPr id="101379" name="Rectangle 1027">
            <a:extLst>
              <a:ext uri="{FF2B5EF4-FFF2-40B4-BE49-F238E27FC236}">
                <a16:creationId xmlns:a16="http://schemas.microsoft.com/office/drawing/2014/main" id="{BD49B0DF-3F62-4DA8-8091-87C2A9CD3E9F}"/>
              </a:ext>
            </a:extLst>
          </p:cNvPr>
          <p:cNvSpPr>
            <a:spLocks noGrp="1" noChangeArrowheads="1"/>
          </p:cNvSpPr>
          <p:nvPr>
            <p:ph idx="1"/>
          </p:nvPr>
        </p:nvSpPr>
        <p:spPr>
          <a:xfrm>
            <a:off x="839788" y="2484438"/>
            <a:ext cx="8208962" cy="2667000"/>
          </a:xfrm>
        </p:spPr>
        <p:txBody>
          <a:bodyPr/>
          <a:lstStyle/>
          <a:p>
            <a:pPr>
              <a:spcBef>
                <a:spcPts val="0"/>
              </a:spcBef>
            </a:pPr>
            <a:r>
              <a:rPr lang="en-AU" altLang="en-US" sz="3600" b="1" dirty="0"/>
              <a:t>Still Mainly for Cartographic Output (maps)</a:t>
            </a:r>
          </a:p>
          <a:p>
            <a:pPr>
              <a:spcBef>
                <a:spcPts val="0"/>
              </a:spcBef>
            </a:pPr>
            <a:r>
              <a:rPr lang="en-AU" altLang="en-US" sz="3600" b="1" dirty="0"/>
              <a:t>Use of GIS for Planning, Monitoring, Research, Spatial analysis, and Decision Making still underutilised…</a:t>
            </a:r>
          </a:p>
        </p:txBody>
      </p:sp>
      <p:sp>
        <p:nvSpPr>
          <p:cNvPr id="21508" name="Slide Number Placeholder 5">
            <a:extLst>
              <a:ext uri="{FF2B5EF4-FFF2-40B4-BE49-F238E27FC236}">
                <a16:creationId xmlns:a16="http://schemas.microsoft.com/office/drawing/2014/main" id="{76EABA38-6223-47FC-95DB-7CCD75628C3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8DF46D9D-2E88-4F1B-B714-DFEEE76055EC}" type="slidenum">
              <a:rPr lang="en-US" altLang="en-US">
                <a:solidFill>
                  <a:schemeClr val="accent1"/>
                </a:solidFill>
              </a:rPr>
              <a:pPr fontAlgn="base">
                <a:spcBef>
                  <a:spcPct val="0"/>
                </a:spcBef>
                <a:spcAft>
                  <a:spcPct val="0"/>
                </a:spcAft>
                <a:buClrTx/>
                <a:buSzTx/>
                <a:buFontTx/>
                <a:buNone/>
              </a:pPr>
              <a:t>6</a:t>
            </a:fld>
            <a:endParaRPr lang="en-US" altLang="en-US">
              <a:solidFill>
                <a:schemeClr val="accent1"/>
              </a:solidFill>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27007E5-400A-43A0-AFBC-05DD3AA887A7}"/>
              </a:ext>
            </a:extLst>
          </p:cNvPr>
          <p:cNvSpPr>
            <a:spLocks noGrp="1" noChangeArrowheads="1"/>
          </p:cNvSpPr>
          <p:nvPr>
            <p:ph type="title"/>
          </p:nvPr>
        </p:nvSpPr>
        <p:spPr>
          <a:xfrm>
            <a:off x="635000" y="450850"/>
            <a:ext cx="8763000" cy="1143000"/>
          </a:xfrm>
        </p:spPr>
        <p:txBody>
          <a:bodyPr rtlCol="0">
            <a:normAutofit fontScale="90000"/>
          </a:bodyPr>
          <a:lstStyle/>
          <a:p>
            <a:pPr algn="ctr" fontAlgn="auto">
              <a:spcAft>
                <a:spcPts val="0"/>
              </a:spcAft>
              <a:defRPr/>
            </a:pPr>
            <a:r>
              <a:rPr lang="en-NZ" altLang="en-US" sz="6200" b="1" dirty="0"/>
              <a:t>Some brief examples of GIS use in Samoa</a:t>
            </a:r>
            <a:endParaRPr lang="en-AU" altLang="en-US" sz="6200" dirty="0"/>
          </a:p>
        </p:txBody>
      </p:sp>
      <p:sp>
        <p:nvSpPr>
          <p:cNvPr id="84995" name="Rectangle 3">
            <a:extLst>
              <a:ext uri="{FF2B5EF4-FFF2-40B4-BE49-F238E27FC236}">
                <a16:creationId xmlns:a16="http://schemas.microsoft.com/office/drawing/2014/main" id="{F41CA2A5-5242-41F4-996C-63BD24105668}"/>
              </a:ext>
            </a:extLst>
          </p:cNvPr>
          <p:cNvSpPr>
            <a:spLocks noGrp="1" noChangeArrowheads="1"/>
          </p:cNvSpPr>
          <p:nvPr>
            <p:ph idx="1"/>
          </p:nvPr>
        </p:nvSpPr>
        <p:spPr>
          <a:xfrm>
            <a:off x="407988" y="2636838"/>
            <a:ext cx="9648452" cy="2667000"/>
          </a:xfrm>
        </p:spPr>
        <p:txBody>
          <a:bodyPr/>
          <a:lstStyle/>
          <a:p>
            <a:pPr marL="0" indent="0">
              <a:spcBef>
                <a:spcPct val="50000"/>
              </a:spcBef>
              <a:buFont typeface="Wingdings 3" panose="05040102010807070707" pitchFamily="18" charset="2"/>
              <a:buNone/>
            </a:pPr>
            <a:r>
              <a:rPr lang="en-AU" altLang="en-US" sz="3200" b="1" dirty="0"/>
              <a:t>1. Coastal </a:t>
            </a:r>
            <a:r>
              <a:rPr lang="en-US" altLang="en-US" sz="3200" b="1" dirty="0"/>
              <a:t>infrastructure </a:t>
            </a:r>
            <a:r>
              <a:rPr lang="en-AU" altLang="en-US" sz="3200" b="1" dirty="0"/>
              <a:t>management- MNRE</a:t>
            </a:r>
          </a:p>
          <a:p>
            <a:pPr marL="0" indent="0">
              <a:spcBef>
                <a:spcPct val="50000"/>
              </a:spcBef>
              <a:buFont typeface="Wingdings 3" panose="05040102010807070707" pitchFamily="18" charset="2"/>
              <a:buNone/>
            </a:pPr>
            <a:r>
              <a:rPr lang="en-NZ" altLang="en-US" sz="3200" b="1" dirty="0"/>
              <a:t>2. Census mapping- Samoa Bureau of Statistics</a:t>
            </a:r>
          </a:p>
          <a:p>
            <a:pPr marL="0" indent="0">
              <a:spcBef>
                <a:spcPct val="50000"/>
              </a:spcBef>
              <a:buFont typeface="Wingdings 3" panose="05040102010807070707" pitchFamily="18" charset="2"/>
              <a:buNone/>
            </a:pPr>
            <a:r>
              <a:rPr lang="en-NZ" altLang="en-US" sz="3200" b="1" dirty="0"/>
              <a:t>3. Predicting impacts of climate change on forest ecosystems- MNRE</a:t>
            </a:r>
            <a:endParaRPr lang="en-AU" altLang="en-US" sz="3200" b="1" dirty="0"/>
          </a:p>
        </p:txBody>
      </p:sp>
      <p:sp>
        <p:nvSpPr>
          <p:cNvPr id="23556" name="Slide Number Placeholder 5">
            <a:extLst>
              <a:ext uri="{FF2B5EF4-FFF2-40B4-BE49-F238E27FC236}">
                <a16:creationId xmlns:a16="http://schemas.microsoft.com/office/drawing/2014/main" id="{65B31DBF-E9C7-49FD-8FBE-8A9BADD39017}"/>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077086C2-6C0A-4ADC-879C-2FB3DB1C4904}" type="slidenum">
              <a:rPr lang="en-US" altLang="en-US">
                <a:solidFill>
                  <a:schemeClr val="accent1"/>
                </a:solidFill>
              </a:rPr>
              <a:pPr fontAlgn="base">
                <a:spcBef>
                  <a:spcPct val="0"/>
                </a:spcBef>
                <a:spcAft>
                  <a:spcPct val="0"/>
                </a:spcAft>
                <a:buClrTx/>
                <a:buSzTx/>
                <a:buFontTx/>
                <a:buNone/>
              </a:pPr>
              <a:t>7</a:t>
            </a:fld>
            <a:endParaRPr lang="en-US" altLang="en-US">
              <a:solidFill>
                <a:schemeClr val="accent1"/>
              </a:solidFill>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A26D58D0-2807-49DF-A540-299AC06AF9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77309024-978D-4577-9321-705DC3B1FD9A}" type="slidenum">
              <a:rPr lang="en-US" altLang="en-US">
                <a:solidFill>
                  <a:schemeClr val="accent1"/>
                </a:solidFill>
              </a:rPr>
              <a:pPr fontAlgn="base">
                <a:spcBef>
                  <a:spcPct val="0"/>
                </a:spcBef>
                <a:spcAft>
                  <a:spcPct val="0"/>
                </a:spcAft>
                <a:buClrTx/>
                <a:buSzTx/>
                <a:buFontTx/>
                <a:buNone/>
              </a:pPr>
              <a:t>8</a:t>
            </a:fld>
            <a:endParaRPr lang="en-US" altLang="en-US">
              <a:solidFill>
                <a:schemeClr val="accent1"/>
              </a:solidFill>
            </a:endParaRPr>
          </a:p>
        </p:txBody>
      </p:sp>
      <p:sp>
        <p:nvSpPr>
          <p:cNvPr id="87043" name="Text Box 3">
            <a:extLst>
              <a:ext uri="{FF2B5EF4-FFF2-40B4-BE49-F238E27FC236}">
                <a16:creationId xmlns:a16="http://schemas.microsoft.com/office/drawing/2014/main" id="{1CBA3BF3-3765-48B2-92CD-23C58765D042}"/>
              </a:ext>
            </a:extLst>
          </p:cNvPr>
          <p:cNvSpPr txBox="1">
            <a:spLocks noChangeArrowheads="1"/>
          </p:cNvSpPr>
          <p:nvPr/>
        </p:nvSpPr>
        <p:spPr bwMode="auto">
          <a:xfrm>
            <a:off x="191344" y="-19049"/>
            <a:ext cx="9374187" cy="1200150"/>
          </a:xfrm>
          <a:prstGeom prst="rect">
            <a:avLst/>
          </a:prstGeom>
        </p:spPr>
        <p:txBody>
          <a:bodyPr>
            <a:normAutofit fontScale="97500"/>
          </a:bodyPr>
          <a:lstStyle>
            <a:defPPr>
              <a:defRPr lang="en-US"/>
            </a:defPPr>
            <a:lvl1pPr algn="ctr">
              <a:spcBef>
                <a:spcPct val="0"/>
              </a:spcBef>
              <a:buNone/>
              <a:defRPr sz="36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AU" altLang="en-US" sz="3200" dirty="0"/>
              <a:t>Example 1- Coastal Erosion Analysis and Coastal Infrastructure Management</a:t>
            </a:r>
          </a:p>
        </p:txBody>
      </p:sp>
      <p:sp>
        <p:nvSpPr>
          <p:cNvPr id="25604" name="Text Box 5">
            <a:extLst>
              <a:ext uri="{FF2B5EF4-FFF2-40B4-BE49-F238E27FC236}">
                <a16:creationId xmlns:a16="http://schemas.microsoft.com/office/drawing/2014/main" id="{2CD0E1AC-0E9F-4FEF-9181-5979DE8D4F32}"/>
              </a:ext>
            </a:extLst>
          </p:cNvPr>
          <p:cNvSpPr txBox="1">
            <a:spLocks noChangeArrowheads="1"/>
          </p:cNvSpPr>
          <p:nvPr/>
        </p:nvSpPr>
        <p:spPr bwMode="auto">
          <a:xfrm>
            <a:off x="1196132" y="908049"/>
            <a:ext cx="13684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dirty="0">
                <a:solidFill>
                  <a:schemeClr val="tx1"/>
                </a:solidFill>
              </a:rPr>
              <a:t>1954</a:t>
            </a:r>
          </a:p>
        </p:txBody>
      </p:sp>
      <p:pic>
        <p:nvPicPr>
          <p:cNvPr id="25605" name="Picture 6">
            <a:extLst>
              <a:ext uri="{FF2B5EF4-FFF2-40B4-BE49-F238E27FC236}">
                <a16:creationId xmlns:a16="http://schemas.microsoft.com/office/drawing/2014/main" id="{81C713D2-B60B-4DE9-8F64-F2BBC13D5D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307" y="3228974"/>
            <a:ext cx="2447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a:extLst>
              <a:ext uri="{FF2B5EF4-FFF2-40B4-BE49-F238E27FC236}">
                <a16:creationId xmlns:a16="http://schemas.microsoft.com/office/drawing/2014/main" id="{0A69AD4B-0A80-4851-8A52-8FE9055477A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1307" y="5229224"/>
            <a:ext cx="23764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a:extLst>
              <a:ext uri="{FF2B5EF4-FFF2-40B4-BE49-F238E27FC236}">
                <a16:creationId xmlns:a16="http://schemas.microsoft.com/office/drawing/2014/main" id="{C70D0BCE-602A-41EA-A7AD-E6EFF98F27E7}"/>
              </a:ext>
            </a:extLst>
          </p:cNvPr>
          <p:cNvSpPr txBox="1">
            <a:spLocks noChangeArrowheads="1"/>
          </p:cNvSpPr>
          <p:nvPr/>
        </p:nvSpPr>
        <p:spPr bwMode="auto">
          <a:xfrm>
            <a:off x="1196132" y="2813049"/>
            <a:ext cx="13684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rPr>
              <a:t>1970</a:t>
            </a:r>
          </a:p>
        </p:txBody>
      </p:sp>
      <p:sp>
        <p:nvSpPr>
          <p:cNvPr id="25608" name="Text Box 9">
            <a:extLst>
              <a:ext uri="{FF2B5EF4-FFF2-40B4-BE49-F238E27FC236}">
                <a16:creationId xmlns:a16="http://schemas.microsoft.com/office/drawing/2014/main" id="{18346DCA-5485-4AC4-9DD9-EC2A02BD7EE0}"/>
              </a:ext>
            </a:extLst>
          </p:cNvPr>
          <p:cNvSpPr txBox="1">
            <a:spLocks noChangeArrowheads="1"/>
          </p:cNvSpPr>
          <p:nvPr/>
        </p:nvSpPr>
        <p:spPr bwMode="auto">
          <a:xfrm>
            <a:off x="1267569" y="4781549"/>
            <a:ext cx="13684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rPr>
              <a:t>1999</a:t>
            </a:r>
          </a:p>
        </p:txBody>
      </p:sp>
      <p:sp>
        <p:nvSpPr>
          <p:cNvPr id="25609" name="Line 10">
            <a:extLst>
              <a:ext uri="{FF2B5EF4-FFF2-40B4-BE49-F238E27FC236}">
                <a16:creationId xmlns:a16="http://schemas.microsoft.com/office/drawing/2014/main" id="{B5B3B156-3364-48F4-8899-7E273E36771B}"/>
              </a:ext>
            </a:extLst>
          </p:cNvPr>
          <p:cNvSpPr>
            <a:spLocks noChangeShapeType="1"/>
          </p:cNvSpPr>
          <p:nvPr/>
        </p:nvSpPr>
        <p:spPr bwMode="auto">
          <a:xfrm>
            <a:off x="3552825" y="2492375"/>
            <a:ext cx="1103313"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5610" name="Picture 2">
            <a:extLst>
              <a:ext uri="{FF2B5EF4-FFF2-40B4-BE49-F238E27FC236}">
                <a16:creationId xmlns:a16="http://schemas.microsoft.com/office/drawing/2014/main" id="{68A38254-6D3B-4DD2-96EF-D0386E37D1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87850" y="4081463"/>
            <a:ext cx="409733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8FFB13FF-AAF0-4DC4-A791-9A26C5802C04}"/>
              </a:ext>
            </a:extLst>
          </p:cNvPr>
          <p:cNvCxnSpPr>
            <a:cxnSpLocks/>
          </p:cNvCxnSpPr>
          <p:nvPr/>
        </p:nvCxnSpPr>
        <p:spPr>
          <a:xfrm flipV="1">
            <a:off x="3537694" y="1947861"/>
            <a:ext cx="7938" cy="396081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E5D7CF-C562-4822-8C2A-121B93B36F33}"/>
              </a:ext>
            </a:extLst>
          </p:cNvPr>
          <p:cNvCxnSpPr>
            <a:cxnSpLocks/>
          </p:cNvCxnSpPr>
          <p:nvPr/>
        </p:nvCxnSpPr>
        <p:spPr>
          <a:xfrm flipH="1">
            <a:off x="3139232" y="1947861"/>
            <a:ext cx="39846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78001B-E3A2-45E5-A6DA-251F9E9F571B}"/>
              </a:ext>
            </a:extLst>
          </p:cNvPr>
          <p:cNvCxnSpPr>
            <a:cxnSpLocks/>
          </p:cNvCxnSpPr>
          <p:nvPr/>
        </p:nvCxnSpPr>
        <p:spPr>
          <a:xfrm flipH="1">
            <a:off x="3155107" y="3963986"/>
            <a:ext cx="390525"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0CFEC9-915F-4491-85D4-1429A58E8F43}"/>
              </a:ext>
            </a:extLst>
          </p:cNvPr>
          <p:cNvCxnSpPr/>
          <p:nvPr/>
        </p:nvCxnSpPr>
        <p:spPr>
          <a:xfrm flipH="1">
            <a:off x="3094782" y="5908674"/>
            <a:ext cx="4445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615" name="Picture 2">
            <a:extLst>
              <a:ext uri="{FF2B5EF4-FFF2-40B4-BE49-F238E27FC236}">
                <a16:creationId xmlns:a16="http://schemas.microsoft.com/office/drawing/2014/main" id="{DFB40DEB-17C5-4400-8BBC-780C4589D2A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l="5771"/>
          <a:stretch>
            <a:fillRect/>
          </a:stretch>
        </p:blipFill>
        <p:spPr bwMode="auto">
          <a:xfrm>
            <a:off x="4676314" y="947103"/>
            <a:ext cx="3946527" cy="296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Line 10">
            <a:extLst>
              <a:ext uri="{FF2B5EF4-FFF2-40B4-BE49-F238E27FC236}">
                <a16:creationId xmlns:a16="http://schemas.microsoft.com/office/drawing/2014/main" id="{1A3EFCEC-BCCB-43CE-967A-048DCDDDA77F}"/>
              </a:ext>
            </a:extLst>
          </p:cNvPr>
          <p:cNvSpPr>
            <a:spLocks noChangeShapeType="1"/>
          </p:cNvSpPr>
          <p:nvPr/>
        </p:nvSpPr>
        <p:spPr bwMode="auto">
          <a:xfrm flipH="1">
            <a:off x="6384032" y="3716337"/>
            <a:ext cx="0" cy="288925"/>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5617" name="Picture 4">
            <a:extLst>
              <a:ext uri="{FF2B5EF4-FFF2-40B4-BE49-F238E27FC236}">
                <a16:creationId xmlns:a16="http://schemas.microsoft.com/office/drawing/2014/main" id="{54FFA392-96DF-4370-9230-5454A54728F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2257" y="1276349"/>
            <a:ext cx="2520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88754713-05C8-4E1F-9D26-834B53D513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05AB0787-8DC1-4FFF-B1AC-BCA3A912E9BB}" type="slidenum">
              <a:rPr lang="en-US" altLang="en-US">
                <a:solidFill>
                  <a:schemeClr val="accent1"/>
                </a:solidFill>
              </a:rPr>
              <a:pPr fontAlgn="base">
                <a:spcBef>
                  <a:spcPct val="0"/>
                </a:spcBef>
                <a:spcAft>
                  <a:spcPct val="0"/>
                </a:spcAft>
                <a:buClrTx/>
                <a:buSzTx/>
                <a:buFontTx/>
                <a:buNone/>
              </a:pPr>
              <a:t>9</a:t>
            </a:fld>
            <a:endParaRPr lang="en-US" altLang="en-US">
              <a:solidFill>
                <a:schemeClr val="accent1"/>
              </a:solidFill>
            </a:endParaRPr>
          </a:p>
        </p:txBody>
      </p:sp>
      <p:sp>
        <p:nvSpPr>
          <p:cNvPr id="89090" name="Text Box 2">
            <a:extLst>
              <a:ext uri="{FF2B5EF4-FFF2-40B4-BE49-F238E27FC236}">
                <a16:creationId xmlns:a16="http://schemas.microsoft.com/office/drawing/2014/main" id="{C99352A1-D434-4E68-909F-16F05DAA386E}"/>
              </a:ext>
            </a:extLst>
          </p:cNvPr>
          <p:cNvSpPr txBox="1">
            <a:spLocks noChangeArrowheads="1"/>
          </p:cNvSpPr>
          <p:nvPr/>
        </p:nvSpPr>
        <p:spPr bwMode="auto">
          <a:xfrm>
            <a:off x="1200150" y="139700"/>
            <a:ext cx="7848600" cy="584200"/>
          </a:xfrm>
          <a:prstGeom prst="rect">
            <a:avLst/>
          </a:prstGeom>
        </p:spPr>
        <p:txBody>
          <a:bodyPr>
            <a:normAutofit fontScale="97500" lnSpcReduction="10000"/>
          </a:bodyPr>
          <a:lstStyle>
            <a:defPPr>
              <a:defRPr lang="en-US"/>
            </a:defPPr>
            <a:lvl1pPr algn="ctr">
              <a:spcBef>
                <a:spcPct val="0"/>
              </a:spcBef>
              <a:buNone/>
              <a:defRPr sz="36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AU" altLang="en-US" dirty="0"/>
              <a:t> Example 2- Census Mapping</a:t>
            </a:r>
          </a:p>
        </p:txBody>
      </p:sp>
      <p:grpSp>
        <p:nvGrpSpPr>
          <p:cNvPr id="89093" name="Group 5">
            <a:extLst>
              <a:ext uri="{FF2B5EF4-FFF2-40B4-BE49-F238E27FC236}">
                <a16:creationId xmlns:a16="http://schemas.microsoft.com/office/drawing/2014/main" id="{C769EFE0-F949-496E-AB17-C89C0B548540}"/>
              </a:ext>
            </a:extLst>
          </p:cNvPr>
          <p:cNvGrpSpPr>
            <a:grpSpLocks/>
          </p:cNvGrpSpPr>
          <p:nvPr/>
        </p:nvGrpSpPr>
        <p:grpSpPr bwMode="auto">
          <a:xfrm>
            <a:off x="0" y="1484313"/>
            <a:ext cx="3770313" cy="4562475"/>
            <a:chOff x="-175" y="1200"/>
            <a:chExt cx="2448" cy="2925"/>
          </a:xfrm>
        </p:grpSpPr>
        <p:sp>
          <p:nvSpPr>
            <p:cNvPr id="27660" name="Text Box 6">
              <a:extLst>
                <a:ext uri="{FF2B5EF4-FFF2-40B4-BE49-F238E27FC236}">
                  <a16:creationId xmlns:a16="http://schemas.microsoft.com/office/drawing/2014/main" id="{8E4D0B35-F3AB-48D1-8CAD-551E002B854A}"/>
                </a:ext>
              </a:extLst>
            </p:cNvPr>
            <p:cNvSpPr txBox="1">
              <a:spLocks noChangeArrowheads="1"/>
            </p:cNvSpPr>
            <p:nvPr/>
          </p:nvSpPr>
          <p:spPr bwMode="auto">
            <a:xfrm>
              <a:off x="-175" y="3888"/>
              <a:ext cx="2448"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AU" altLang="en-US" b="1">
                  <a:solidFill>
                    <a:schemeClr val="tx1"/>
                  </a:solidFill>
                </a:rPr>
                <a:t>EA maps on paper</a:t>
              </a:r>
              <a:endParaRPr lang="en-AU" altLang="en-US">
                <a:solidFill>
                  <a:schemeClr val="tx1"/>
                </a:solidFill>
              </a:endParaRPr>
            </a:p>
          </p:txBody>
        </p:sp>
        <p:pic>
          <p:nvPicPr>
            <p:cNvPr id="27661" name="Picture 7">
              <a:extLst>
                <a:ext uri="{FF2B5EF4-FFF2-40B4-BE49-F238E27FC236}">
                  <a16:creationId xmlns:a16="http://schemas.microsoft.com/office/drawing/2014/main" id="{2FC55A8B-67AC-4148-99B9-FCA7393306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 y="1200"/>
              <a:ext cx="1868"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Line 10">
            <a:extLst>
              <a:ext uri="{FF2B5EF4-FFF2-40B4-BE49-F238E27FC236}">
                <a16:creationId xmlns:a16="http://schemas.microsoft.com/office/drawing/2014/main" id="{B0833A38-5FEE-41BF-9782-459A02E9C236}"/>
              </a:ext>
            </a:extLst>
          </p:cNvPr>
          <p:cNvSpPr>
            <a:spLocks noChangeShapeType="1"/>
          </p:cNvSpPr>
          <p:nvPr/>
        </p:nvSpPr>
        <p:spPr bwMode="auto">
          <a:xfrm>
            <a:off x="3367088" y="2133600"/>
            <a:ext cx="128905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4" name="Line 10">
            <a:extLst>
              <a:ext uri="{FF2B5EF4-FFF2-40B4-BE49-F238E27FC236}">
                <a16:creationId xmlns:a16="http://schemas.microsoft.com/office/drawing/2014/main" id="{E1F26ECF-A166-441C-9062-852AE95CC469}"/>
              </a:ext>
            </a:extLst>
          </p:cNvPr>
          <p:cNvSpPr>
            <a:spLocks noChangeShapeType="1"/>
          </p:cNvSpPr>
          <p:nvPr/>
        </p:nvSpPr>
        <p:spPr bwMode="auto">
          <a:xfrm flipH="1">
            <a:off x="6167438" y="3213100"/>
            <a:ext cx="0" cy="6477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7655" name="Picture 6">
            <a:extLst>
              <a:ext uri="{FF2B5EF4-FFF2-40B4-BE49-F238E27FC236}">
                <a16:creationId xmlns:a16="http://schemas.microsoft.com/office/drawing/2014/main" id="{51022889-DB6A-4034-97AA-480E7F29EF74}"/>
              </a:ext>
            </a:extLst>
          </p:cNvPr>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4656138" y="1171575"/>
            <a:ext cx="3209925" cy="2143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9096" name="Group 8">
            <a:extLst>
              <a:ext uri="{FF2B5EF4-FFF2-40B4-BE49-F238E27FC236}">
                <a16:creationId xmlns:a16="http://schemas.microsoft.com/office/drawing/2014/main" id="{2E843909-60DF-455D-86DD-2B9F71EBA96A}"/>
              </a:ext>
            </a:extLst>
          </p:cNvPr>
          <p:cNvGrpSpPr>
            <a:grpSpLocks/>
          </p:cNvGrpSpPr>
          <p:nvPr/>
        </p:nvGrpSpPr>
        <p:grpSpPr bwMode="auto">
          <a:xfrm>
            <a:off x="4741863" y="3851275"/>
            <a:ext cx="5326062" cy="2870200"/>
            <a:chOff x="2422" y="1336"/>
            <a:chExt cx="5742" cy="2411"/>
          </a:xfrm>
        </p:grpSpPr>
        <p:sp>
          <p:nvSpPr>
            <p:cNvPr id="27658" name="Text Box 9">
              <a:extLst>
                <a:ext uri="{FF2B5EF4-FFF2-40B4-BE49-F238E27FC236}">
                  <a16:creationId xmlns:a16="http://schemas.microsoft.com/office/drawing/2014/main" id="{653DAB76-1890-464A-9339-1CED38B0FCAF}"/>
                </a:ext>
              </a:extLst>
            </p:cNvPr>
            <p:cNvSpPr txBox="1">
              <a:spLocks noChangeArrowheads="1"/>
            </p:cNvSpPr>
            <p:nvPr/>
          </p:nvSpPr>
          <p:spPr bwMode="auto">
            <a:xfrm>
              <a:off x="5716" y="1336"/>
              <a:ext cx="24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AU" altLang="en-US" b="1">
                  <a:solidFill>
                    <a:schemeClr val="tx1"/>
                  </a:solidFill>
                </a:rPr>
                <a:t>GIS Data in MapInfo</a:t>
              </a:r>
              <a:endParaRPr lang="en-AU" altLang="en-US">
                <a:solidFill>
                  <a:schemeClr val="tx1"/>
                </a:solidFill>
              </a:endParaRPr>
            </a:p>
          </p:txBody>
        </p:sp>
        <p:pic>
          <p:nvPicPr>
            <p:cNvPr id="27659" name="Picture 10">
              <a:extLst>
                <a:ext uri="{FF2B5EF4-FFF2-40B4-BE49-F238E27FC236}">
                  <a16:creationId xmlns:a16="http://schemas.microsoft.com/office/drawing/2014/main" id="{BA442B29-B73E-4418-AC94-2283CE698D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22" y="1344"/>
              <a:ext cx="3338" cy="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7" name="TextBox 17">
            <a:extLst>
              <a:ext uri="{FF2B5EF4-FFF2-40B4-BE49-F238E27FC236}">
                <a16:creationId xmlns:a16="http://schemas.microsoft.com/office/drawing/2014/main" id="{9FCC5252-7B59-46A0-91A9-E17ABA9D57F8}"/>
              </a:ext>
            </a:extLst>
          </p:cNvPr>
          <p:cNvSpPr txBox="1">
            <a:spLocks noChangeArrowheads="1"/>
          </p:cNvSpPr>
          <p:nvPr/>
        </p:nvSpPr>
        <p:spPr bwMode="auto">
          <a:xfrm>
            <a:off x="5538788" y="1125538"/>
            <a:ext cx="610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spcBef>
                <a:spcPct val="50000"/>
              </a:spcBef>
            </a:pPr>
            <a:r>
              <a:rPr lang="en-AU" altLang="en-US" b="1"/>
              <a:t>Digitisation</a:t>
            </a:r>
            <a:endParaRPr lang="en-AU" altLang="en-US"/>
          </a:p>
        </p:txBody>
      </p:sp>
    </p:spTree>
  </p:cSld>
  <p:clrMapOvr>
    <a:masterClrMapping/>
  </p:clrMapOvr>
  <p:transition>
    <p:cu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5122</TotalTime>
  <Words>2562</Words>
  <Application>Microsoft Office PowerPoint</Application>
  <PresentationFormat>Widescreen</PresentationFormat>
  <Paragraphs>204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Franklin Gothic</vt:lpstr>
      <vt:lpstr>Monotype Sorts</vt:lpstr>
      <vt:lpstr>Times New Roman</vt:lpstr>
      <vt:lpstr>Trebuchet MS</vt:lpstr>
      <vt:lpstr>Wingdings 3</vt:lpstr>
      <vt:lpstr>Facet</vt:lpstr>
      <vt:lpstr>A brief overview of G.I.S. and Remote Sensing in Samoa  by James Atherton GIS and Environment Specialist  FOSS4G Oceania 2020 Nov 20, 2020</vt:lpstr>
      <vt:lpstr>Presentation Outline</vt:lpstr>
      <vt:lpstr>Brief history behind some GIS/RS developments in Samoa  </vt:lpstr>
      <vt:lpstr>PowerPoint Presentation</vt:lpstr>
      <vt:lpstr>Some current users of GIS and RS in Samoa  </vt:lpstr>
      <vt:lpstr>Uses of RS/GIS in Samoa  </vt:lpstr>
      <vt:lpstr>Some brief examples of GIS use in Samoa</vt:lpstr>
      <vt:lpstr>PowerPoint Presentation</vt:lpstr>
      <vt:lpstr>PowerPoint Presentation</vt:lpstr>
      <vt:lpstr>PowerPoint Presentation</vt:lpstr>
      <vt:lpstr>Example 3- Predicting forest change in future climate</vt:lpstr>
      <vt:lpstr>PowerPoint Presentation</vt:lpstr>
      <vt:lpstr>Constraints for GIS Development  in Samoa</vt:lpstr>
      <vt:lpstr>The Future...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Samoa Department of Statistics G.I.S. by  James Atherton</dc:title>
  <dc:creator>James Atherton</dc:creator>
  <cp:lastModifiedBy>James Atherton</cp:lastModifiedBy>
  <cp:revision>174</cp:revision>
  <cp:lastPrinted>2002-10-01T11:12:55Z</cp:lastPrinted>
  <dcterms:created xsi:type="dcterms:W3CDTF">1999-09-13T05:17:48Z</dcterms:created>
  <dcterms:modified xsi:type="dcterms:W3CDTF">2020-11-18T23:29:22Z</dcterms:modified>
</cp:coreProperties>
</file>