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" initials="J" lastIdx="1" clrIdx="0">
    <p:extLst>
      <p:ext uri="{19B8F6BF-5375-455C-9EA6-DF929625EA0E}">
        <p15:presenceInfo xmlns:p15="http://schemas.microsoft.com/office/powerpoint/2012/main" userId="Jul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449"/>
    <a:srgbClr val="DB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1073" autoAdjust="0"/>
  </p:normalViewPr>
  <p:slideViewPr>
    <p:cSldViewPr snapToGrid="0">
      <p:cViewPr varScale="1">
        <p:scale>
          <a:sx n="73" d="100"/>
          <a:sy n="73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17:16:06.9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F932-6A6A-45B1-96A1-90990056182A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0485-FE97-4A43-9396-FD4B5AF8CCB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6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Welcome – big turnout – proof of high interest and need</a:t>
            </a:r>
          </a:p>
          <a:p>
            <a:r>
              <a:rPr lang="nl-BE" dirty="0"/>
              <a:t>Setting the scene</a:t>
            </a:r>
          </a:p>
          <a:p>
            <a:r>
              <a:rPr lang="nl-BE" dirty="0"/>
              <a:t>Conference hosts: SPREP in collaboration with SkyEye Samoa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F0485-FE97-4A43-9396-FD4B5AF8CCB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51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lot of strange letters…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foundations, each organizing an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FOSS4G SotM Oceania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regional chapter of the larger global community - the chance to merge the two conferences into one Oceania centred event. </a:t>
            </a:r>
            <a:endParaRPr lang="en-GB" sz="12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Encouraging the growth, development and distribution of free geospatial data and to providing geospatial data for anyone to use and share</a:t>
            </a:r>
            <a:endParaRPr lang="nl-BE" sz="1200" i="1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F0485-FE97-4A43-9396-FD4B5AF8CCB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44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FOSS4G - International conferences since 2006.</a:t>
            </a:r>
          </a:p>
          <a:p>
            <a:r>
              <a:rPr lang="nl-BE" dirty="0"/>
              <a:t>This is the 3rd regional conference – the first time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 “online/in-person”.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F0485-FE97-4A43-9396-FD4B5AF8CCB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78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More than 10 local hubs, from Perth to Rarotonga – where people are coming together for this conference. A lot of participants and local content!</a:t>
            </a:r>
          </a:p>
          <a:p>
            <a:r>
              <a:rPr lang="nl-BE" dirty="0"/>
              <a:t>Different time zones – cf. Live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F0485-FE97-4A43-9396-FD4B5AF8CCB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76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Overview of the 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F0485-FE97-4A43-9396-FD4B5AF8CCB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55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7FA7-BEAF-4772-860F-035B27856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2ACE2-CB5E-46AB-BFA6-B23942A4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72B94-71FE-4D7E-885B-35B072D5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0111-2718-4A83-9C14-73F7EAA9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CDE6-C3C7-4B92-84A6-E124461C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035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F33-7BAB-485A-9209-2BC170DE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ECA50-657C-40B1-8502-1FF939631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9E21-1134-4B47-A2B5-35817295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99B47-87CA-4DF4-87A9-9DF03039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7EB46-0A6C-43FA-A6B2-7DFCEF5E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44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239C0-8554-4BCC-BD6B-57AF2F211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3B7E2-5113-4859-B620-740AF666B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B51C-8CB9-4F81-A13C-400FAD4D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D2BB-0C16-4470-88D6-70E7C0BD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744EA-DA7F-45AA-8779-694EF20E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1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F297-89CA-4E12-9430-8AD7D5D9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63B3-348C-4D1E-81F0-D8666174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48B3-443F-480C-BA30-61D9774E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1C319-B3D0-406C-89DA-FC0167CF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21244-9D26-480A-A9CE-295F317B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89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125E-7CD5-4382-A2F7-F9AB99C6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55AE3-CB5E-430B-B75A-E8622AF0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2636C-E0AC-4C80-9EA5-AB565FDB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3F725-FDD1-4292-9419-1328D05D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C1FB5-0CDE-4480-B6DE-E3F2FCDE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039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1163-4394-49F5-8736-AF1F61DC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F520-F8AE-4815-A570-1629DECD4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E08A3-EB16-4C63-83AB-F65C3AD58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A206-0BEF-475C-B646-7CE815EB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5A2EC-7B30-4DA5-B63A-B5922C62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FDF79-9208-470C-97A7-9B12AEA3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9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C4BA-59D7-4E32-8EAF-D312EA60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4436A-9588-44CD-9F88-F2A406D0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EAA40-4BD4-43D1-804F-3EC3614A4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49C6C-0A1E-432A-A95C-1F4BDB049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A9860-2AED-46DD-9227-7FDC5D832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43EE8-925D-4954-A336-38E27275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CF84C-C615-4901-AE61-DC735B96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923D8-A4E2-42A7-B04C-BB54D1A3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31E4-259C-4CA2-960A-FFFD60A9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420AF-5856-4D78-BE8A-B75281A2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1FE67-5427-494B-ADC1-4A6268F1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BA2A1-6253-49A8-B179-8422FDA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4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DB80C-5ED6-4BD0-8F0B-8288442A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3F2B-1128-4B99-933A-B9EAA328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8C8A9-9A9B-421F-95A9-D722F90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2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F62D-E6B0-4B53-A65C-13B16580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1762-CB59-4E11-A873-7722047D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9C41E-FD69-4A32-825C-CA26B293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C858D-5A47-4F24-B832-B522898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9291D-B68E-4347-9F56-589DF948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4450-CA3C-4459-A004-6B7A8F12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2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1886-54F4-4E2A-81DA-C34A006E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AC74E-D369-436D-BDC3-B81A34A09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9677B-2BD3-4823-9B7C-29F23C8A9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800EA-739C-4519-AD78-2E6FAE59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4333E-CBBC-4CD8-90EA-7C11D608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3276-9A79-4BF4-9B83-DF7619E7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06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A4BC3-CFBE-41FC-AD3E-F74D1579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BEB2-432D-49A8-ACF8-C5D91B5F5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8D94-4539-40A4-904B-4861E189F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0277-9475-4DAB-A8B8-055F9333E6FD}" type="datetimeFigureOut">
              <a:rPr lang="nl-BE" smtClean="0"/>
              <a:t>16/11/2020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C19D-E696-42C2-A8B2-FDB6FE451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7FEC-2707-436E-BDF1-E5234A136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DAB0-6D59-43A4-9D86-2D67476F97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6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B93D4D-83DD-40DC-96D5-7AAA3F402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5" y="1466999"/>
            <a:ext cx="5294716" cy="2184070"/>
          </a:xfrm>
          <a:prstGeom prst="rect">
            <a:avLst/>
          </a:prstGeom>
        </p:spPr>
      </p:pic>
      <p:cxnSp>
        <p:nvCxnSpPr>
          <p:cNvPr id="30" name="Straight Connector 2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94B0-8B17-416C-9B25-656859B389B9}"/>
              </a:ext>
            </a:extLst>
          </p:cNvPr>
          <p:cNvSpPr/>
          <p:nvPr/>
        </p:nvSpPr>
        <p:spPr>
          <a:xfrm>
            <a:off x="7386610" y="4665772"/>
            <a:ext cx="3021725" cy="5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lnSpc>
                <a:spcPct val="200000"/>
              </a:lnSpc>
              <a:spcAft>
                <a:spcPts val="6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Friday 20th November 2020</a:t>
            </a:r>
            <a:endParaRPr lang="nl-BE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F276A-8A03-4337-8749-A06640179F3D}"/>
              </a:ext>
            </a:extLst>
          </p:cNvPr>
          <p:cNvSpPr/>
          <p:nvPr/>
        </p:nvSpPr>
        <p:spPr>
          <a:xfrm>
            <a:off x="6998683" y="4980424"/>
            <a:ext cx="3797578" cy="567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algn="ctr">
              <a:lnSpc>
                <a:spcPct val="200000"/>
              </a:lnSpc>
              <a:spcAft>
                <a:spcPts val="60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Pacific Climate Change Centre, Apia</a:t>
            </a:r>
            <a:endParaRPr lang="nl-BE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CE04CF-9617-4C4C-935B-02B93BAF5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89" y="2109960"/>
            <a:ext cx="4234969" cy="23904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354A8-4241-477D-8076-B3A27B0F7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347" y="3439429"/>
            <a:ext cx="2564211" cy="18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A7A93-3C02-4285-9769-64F61F62E9F5}"/>
              </a:ext>
            </a:extLst>
          </p:cNvPr>
          <p:cNvSpPr txBox="1"/>
          <p:nvPr/>
        </p:nvSpPr>
        <p:spPr>
          <a:xfrm>
            <a:off x="446097" y="290444"/>
            <a:ext cx="275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Acronyms</a:t>
            </a:r>
            <a:r>
              <a:rPr lang="nl-BE" dirty="0"/>
              <a:t>...</a:t>
            </a:r>
          </a:p>
        </p:txBody>
      </p:sp>
      <p:pic>
        <p:nvPicPr>
          <p:cNvPr id="1026" name="Picture 2" descr="Branding Material - OSGeo">
            <a:extLst>
              <a:ext uri="{FF2B5EF4-FFF2-40B4-BE49-F238E27FC236}">
                <a16:creationId xmlns:a16="http://schemas.microsoft.com/office/drawing/2014/main" id="{046287A7-1E15-404F-A974-1E8FC743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03" y="1030179"/>
            <a:ext cx="2794276" cy="9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F25C2-8D0C-4430-A809-691375CBC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463" y="1118907"/>
            <a:ext cx="3048000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9192CC-BE3B-495E-ACC2-595970CA8B22}"/>
              </a:ext>
            </a:extLst>
          </p:cNvPr>
          <p:cNvSpPr/>
          <p:nvPr/>
        </p:nvSpPr>
        <p:spPr>
          <a:xfrm>
            <a:off x="3699160" y="1938535"/>
            <a:ext cx="361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Open Source Geospatial Foundation </a:t>
            </a:r>
            <a:endParaRPr lang="nl-BE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A773EE27-A784-4390-B0A7-2491BA30B3C8}"/>
              </a:ext>
            </a:extLst>
          </p:cNvPr>
          <p:cNvSpPr/>
          <p:nvPr/>
        </p:nvSpPr>
        <p:spPr>
          <a:xfrm>
            <a:off x="572954" y="1055461"/>
            <a:ext cx="2484788" cy="1193692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Foundation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DD0119-26A7-44F0-8164-B47C7D815624}"/>
              </a:ext>
            </a:extLst>
          </p:cNvPr>
          <p:cNvGrpSpPr/>
          <p:nvPr/>
        </p:nvGrpSpPr>
        <p:grpSpPr>
          <a:xfrm>
            <a:off x="430766" y="3129727"/>
            <a:ext cx="10580042" cy="1724207"/>
            <a:chOff x="430766" y="3129727"/>
            <a:chExt cx="10580042" cy="17242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956DD9-C3DC-4040-9B4C-30E118F03BEA}"/>
                </a:ext>
              </a:extLst>
            </p:cNvPr>
            <p:cNvSpPr/>
            <p:nvPr/>
          </p:nvSpPr>
          <p:spPr>
            <a:xfrm>
              <a:off x="8526020" y="3696391"/>
              <a:ext cx="2484788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/>
                <a:t>SotM</a:t>
              </a:r>
            </a:p>
            <a:p>
              <a:pPr algn="ctr"/>
              <a:r>
                <a:rPr lang="en-GB" b="1" dirty="0"/>
                <a:t>State of the Map</a:t>
              </a:r>
            </a:p>
            <a:p>
              <a:pPr algn="ctr"/>
              <a:endParaRPr lang="nl-BE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9388F2-BC80-4D00-BDFE-4D163F5A1C61}"/>
                </a:ext>
              </a:extLst>
            </p:cNvPr>
            <p:cNvSpPr/>
            <p:nvPr/>
          </p:nvSpPr>
          <p:spPr>
            <a:xfrm>
              <a:off x="3206686" y="3696391"/>
              <a:ext cx="4600490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FOSS4G</a:t>
              </a:r>
            </a:p>
            <a:p>
              <a:pPr algn="ctr"/>
              <a:r>
                <a:rPr lang="en-GB" b="1" dirty="0"/>
                <a:t>Free and Open Source Software for Geospatial</a:t>
              </a: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37D61A6-3DB2-4A59-BA1A-6F041DC4D972}"/>
                </a:ext>
              </a:extLst>
            </p:cNvPr>
            <p:cNvSpPr/>
            <p:nvPr/>
          </p:nvSpPr>
          <p:spPr>
            <a:xfrm>
              <a:off x="430766" y="3660242"/>
              <a:ext cx="2484788" cy="1193692"/>
            </a:xfrm>
            <a:prstGeom prst="parallelogram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/>
                <a:t>Event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55B3DCD-6365-4A08-9686-4C82F6CA3AC5}"/>
                </a:ext>
              </a:extLst>
            </p:cNvPr>
            <p:cNvCxnSpPr/>
            <p:nvPr/>
          </p:nvCxnSpPr>
          <p:spPr>
            <a:xfrm>
              <a:off x="5417599" y="3129727"/>
              <a:ext cx="0" cy="494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4EFB69-F3F1-4F4E-8CF6-5CE3C0B0A0EC}"/>
                </a:ext>
              </a:extLst>
            </p:cNvPr>
            <p:cNvCxnSpPr/>
            <p:nvPr/>
          </p:nvCxnSpPr>
          <p:spPr>
            <a:xfrm>
              <a:off x="9768414" y="3129727"/>
              <a:ext cx="0" cy="494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D8E3A33-B5B6-4EF1-8486-7A24E1AF25A9}"/>
              </a:ext>
            </a:extLst>
          </p:cNvPr>
          <p:cNvSpPr/>
          <p:nvPr/>
        </p:nvSpPr>
        <p:spPr>
          <a:xfrm>
            <a:off x="3326451" y="2339711"/>
            <a:ext cx="41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foster and promote the adoption of</a:t>
            </a:r>
          </a:p>
          <a:p>
            <a:pPr algn="ctr"/>
            <a:r>
              <a:rPr lang="en-GB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source geospatial technology</a:t>
            </a:r>
            <a:endParaRPr lang="nl-BE" sz="1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7375D0-9964-494F-8755-0905AA67F37C}"/>
              </a:ext>
            </a:extLst>
          </p:cNvPr>
          <p:cNvSpPr/>
          <p:nvPr/>
        </p:nvSpPr>
        <p:spPr>
          <a:xfrm>
            <a:off x="7769493" y="2297181"/>
            <a:ext cx="3997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supports the development of </a:t>
            </a:r>
          </a:p>
          <a:p>
            <a:pPr algn="ctr"/>
            <a:r>
              <a:rPr lang="en-GB" sz="1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free and open editable world map</a:t>
            </a:r>
            <a:endParaRPr lang="nl-BE" sz="1400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B6E3F0-7083-4BCF-9C0E-32D133C19DF8}"/>
              </a:ext>
            </a:extLst>
          </p:cNvPr>
          <p:cNvGrpSpPr/>
          <p:nvPr/>
        </p:nvGrpSpPr>
        <p:grpSpPr>
          <a:xfrm>
            <a:off x="5506931" y="4732789"/>
            <a:ext cx="4235728" cy="1654979"/>
            <a:chOff x="5506931" y="4732789"/>
            <a:chExt cx="4235728" cy="165497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F4089A8-347F-4E66-BAD1-ABCE28767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811" y="4812650"/>
              <a:ext cx="2790565" cy="1575118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0A4B9C-13C9-40D8-82E0-EBFBD5BB1FA3}"/>
                </a:ext>
              </a:extLst>
            </p:cNvPr>
            <p:cNvCxnSpPr>
              <a:cxnSpLocks/>
            </p:cNvCxnSpPr>
            <p:nvPr/>
          </p:nvCxnSpPr>
          <p:spPr>
            <a:xfrm>
              <a:off x="5506931" y="4774714"/>
              <a:ext cx="633927" cy="442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1986A7-6372-402E-80D0-E7128D5C9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5376" y="4732789"/>
              <a:ext cx="647283" cy="526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2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147387-D609-4B9C-A5E1-3BB2C04F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90"/>
            <a:ext cx="9138129" cy="1414642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B67144F0-9BB5-44CE-9459-3E48B5E58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3974" r="13855" b="13557"/>
          <a:stretch/>
        </p:blipFill>
        <p:spPr>
          <a:xfrm>
            <a:off x="306027" y="1392160"/>
            <a:ext cx="1686388" cy="1691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26A86A99-00BA-4B35-BD02-C1189A5A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02" y="1949839"/>
            <a:ext cx="2107936" cy="634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icture containing icon&#10;&#10;Description automatically generated">
            <a:extLst>
              <a:ext uri="{FF2B5EF4-FFF2-40B4-BE49-F238E27FC236}">
                <a16:creationId xmlns:a16="http://schemas.microsoft.com/office/drawing/2014/main" id="{DA19B0B8-9D04-4BD1-93B7-CA3F1458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13" y="1920653"/>
            <a:ext cx="3392860" cy="63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6D4ED9E-DA71-4564-8B51-1E094E11E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67" y="1724808"/>
            <a:ext cx="1172718" cy="1000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6428580C-2DF4-4357-A5B7-49D3390B1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80" y="1693260"/>
            <a:ext cx="2011193" cy="878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99B2F9-EF66-4F52-BC3C-5B770B18DB0C}"/>
              </a:ext>
            </a:extLst>
          </p:cNvPr>
          <p:cNvGrpSpPr/>
          <p:nvPr/>
        </p:nvGrpSpPr>
        <p:grpSpPr>
          <a:xfrm>
            <a:off x="504633" y="3612588"/>
            <a:ext cx="11000100" cy="2948538"/>
            <a:chOff x="504633" y="3612588"/>
            <a:chExt cx="11000100" cy="29485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57C91A9-F0A2-4BD4-ABE7-01D001156961}"/>
                </a:ext>
              </a:extLst>
            </p:cNvPr>
            <p:cNvGrpSpPr/>
            <p:nvPr/>
          </p:nvGrpSpPr>
          <p:grpSpPr>
            <a:xfrm>
              <a:off x="504633" y="3612588"/>
              <a:ext cx="11000100" cy="2839709"/>
              <a:chOff x="504633" y="3612588"/>
              <a:chExt cx="11000100" cy="283970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303F9-C8FD-415B-8804-70DF1B9427F8}"/>
                  </a:ext>
                </a:extLst>
              </p:cNvPr>
              <p:cNvSpPr/>
              <p:nvPr/>
            </p:nvSpPr>
            <p:spPr>
              <a:xfrm>
                <a:off x="4569064" y="3612588"/>
                <a:ext cx="25587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b="1" dirty="0"/>
                  <a:t>Wellington NZ, Nov 2019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C64C4E5-C7A6-4A4D-AAE5-8948D3A03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1030" y="4052656"/>
                <a:ext cx="1854781" cy="23996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2F0C00-9CA7-45C5-89C0-4F917AE26061}"/>
                  </a:ext>
                </a:extLst>
              </p:cNvPr>
              <p:cNvSpPr/>
              <p:nvPr/>
            </p:nvSpPr>
            <p:spPr>
              <a:xfrm>
                <a:off x="750175" y="3612588"/>
                <a:ext cx="2602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b="1" dirty="0"/>
                  <a:t>Melbourne AU, Nov 2018</a:t>
                </a:r>
              </a:p>
            </p:txBody>
          </p: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D475F55-ED66-4EAA-9FDA-E7BE8669E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633" y="4052656"/>
                <a:ext cx="3041536" cy="17713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853FD92-6AA4-4EB7-BEF2-FF7F1E04C1B4}"/>
                  </a:ext>
                </a:extLst>
              </p:cNvPr>
              <p:cNvSpPr/>
              <p:nvPr/>
            </p:nvSpPr>
            <p:spPr>
              <a:xfrm>
                <a:off x="8645831" y="3612588"/>
                <a:ext cx="2011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BE" b="1" dirty="0"/>
                  <a:t>Suva FIJI, Nov 2020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3724CB4-0E8B-4E8D-8EC0-7A03249DC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0837" y="4034150"/>
                <a:ext cx="3503896" cy="19777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1DE76D-8B5E-40E2-84EA-D8DAC33EE9F8}"/>
                </a:ext>
              </a:extLst>
            </p:cNvPr>
            <p:cNvSpPr txBox="1"/>
            <p:nvPr/>
          </p:nvSpPr>
          <p:spPr>
            <a:xfrm>
              <a:off x="8000837" y="6191794"/>
              <a:ext cx="350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Hybrid online/in-person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5632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79A11A-F339-4AED-8D84-16A9EA696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" t="2627"/>
          <a:stretch/>
        </p:blipFill>
        <p:spPr>
          <a:xfrm>
            <a:off x="1656262" y="1741425"/>
            <a:ext cx="6114030" cy="4042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BE9133-CFC1-4B90-BB72-BF30972E6C64}"/>
              </a:ext>
            </a:extLst>
          </p:cNvPr>
          <p:cNvSpPr/>
          <p:nvPr/>
        </p:nvSpPr>
        <p:spPr>
          <a:xfrm>
            <a:off x="7969284" y="1741425"/>
            <a:ext cx="3282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/>
              <a:t>Local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Apia, Samoa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Auckland,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Bairiki, Kiribati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Cairns,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Canberra,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Christchurch,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Hobart,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Majuro, Marshall Islands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Melbourne,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Perth,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Rarotonga, Cook Islands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Suva, Fiji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Wellington, New Zealand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18A660-901A-45D8-914A-D2ADD4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15" y="230335"/>
            <a:ext cx="2242159" cy="12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B362C3-4E5D-44F1-BC2A-CE0E85C4E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78873"/>
              </p:ext>
            </p:extLst>
          </p:nvPr>
        </p:nvGraphicFramePr>
        <p:xfrm>
          <a:off x="3337323" y="859586"/>
          <a:ext cx="7856291" cy="5138827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75401">
                  <a:extLst>
                    <a:ext uri="{9D8B030D-6E8A-4147-A177-3AD203B41FA5}">
                      <a16:colId xmlns:a16="http://schemas.microsoft.com/office/drawing/2014/main" val="3669892654"/>
                    </a:ext>
                  </a:extLst>
                </a:gridCol>
                <a:gridCol w="3167365">
                  <a:extLst>
                    <a:ext uri="{9D8B030D-6E8A-4147-A177-3AD203B41FA5}">
                      <a16:colId xmlns:a16="http://schemas.microsoft.com/office/drawing/2014/main" val="3435085749"/>
                    </a:ext>
                  </a:extLst>
                </a:gridCol>
                <a:gridCol w="3113525">
                  <a:extLst>
                    <a:ext uri="{9D8B030D-6E8A-4147-A177-3AD203B41FA5}">
                      <a16:colId xmlns:a16="http://schemas.microsoft.com/office/drawing/2014/main" val="710311000"/>
                    </a:ext>
                  </a:extLst>
                </a:gridCol>
              </a:tblGrid>
              <a:tr h="40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nl-BE" sz="1800" b="1" cap="none" spc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DBA61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bg1"/>
                          </a:solidFill>
                          <a:effectLst/>
                        </a:rPr>
                        <a:t>Programme</a:t>
                      </a:r>
                      <a:endParaRPr lang="nl-BE" sz="1800" b="1" cap="none" spc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DBA6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89283"/>
                  </a:ext>
                </a:extLst>
              </a:tr>
              <a:tr h="640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9:30-10:30am</a:t>
                      </a: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Introduction on GIS 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Importance of GIS for decision makers</a:t>
                      </a: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349" marR="57893" marT="77191" marB="77191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1868"/>
                  </a:ext>
                </a:extLst>
              </a:tr>
              <a:tr h="83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10:45am-12:00pm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GIS User Group Meeting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History of the GIS User Group in Samoa</a:t>
                      </a: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Why revive the GIS User Group?</a:t>
                      </a: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135185"/>
                  </a:ext>
                </a:extLst>
              </a:tr>
              <a:tr h="212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12:00</a:t>
                      </a: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cap="none" spc="0">
                          <a:solidFill>
                            <a:schemeClr val="tx1"/>
                          </a:solidFill>
                          <a:effectLst/>
                        </a:rPr>
                        <a:t>1:00pm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GIS User Cases and Application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349" marR="57893" marT="77191" marB="77191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08046"/>
                  </a:ext>
                </a:extLst>
              </a:tr>
              <a:tr h="401235">
                <a:tc gridSpan="3"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bg1"/>
                          </a:solidFill>
                          <a:effectLst/>
                        </a:rPr>
                        <a:t>Lunch</a:t>
                      </a:r>
                      <a:endParaRPr lang="nl-BE" sz="1800" cap="none" spc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744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43648"/>
                  </a:ext>
                </a:extLst>
              </a:tr>
              <a:tr h="49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2:00-3:00pm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Open GIS Data – OpenStreetMap Pacific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349" marR="57893" marT="77191" marB="77191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05764"/>
                  </a:ext>
                </a:extLst>
              </a:tr>
              <a:tr h="83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3:00-5:00pm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Parallel Session 1 </a:t>
                      </a:r>
                      <a:endParaRPr lang="en-AU" sz="180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FOSS4G Keynote speakers</a:t>
                      </a:r>
                      <a:endParaRPr lang="nl-BE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Live stream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0" cap="none" spc="0" dirty="0">
                          <a:solidFill>
                            <a:schemeClr val="tx1"/>
                          </a:solidFill>
                          <a:effectLst/>
                        </a:rPr>
                        <a:t>Parallel session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GIS User Group Network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5487"/>
                  </a:ext>
                </a:extLst>
              </a:tr>
              <a:tr h="40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cap="none" spc="0">
                          <a:solidFill>
                            <a:schemeClr val="tx1"/>
                          </a:solidFill>
                          <a:effectLst/>
                        </a:rPr>
                        <a:t>5:00pm</a:t>
                      </a:r>
                      <a:endParaRPr lang="nl-BE" sz="1800" cap="none" spc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cap="none" spc="0" dirty="0">
                          <a:solidFill>
                            <a:schemeClr val="tx1"/>
                          </a:solidFill>
                          <a:effectLst/>
                        </a:rPr>
                        <a:t>Closing Remarks</a:t>
                      </a:r>
                      <a:endParaRPr lang="nl-BE" sz="1800" b="1" cap="none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349" marR="57893" marT="77191" marB="77191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5536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C2BB34E-73D7-4FED-B032-CD6A1B29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9" y="242366"/>
            <a:ext cx="2242159" cy="12655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490D918-3BEF-472D-B020-B47D83B5482C}"/>
              </a:ext>
            </a:extLst>
          </p:cNvPr>
          <p:cNvGrpSpPr/>
          <p:nvPr/>
        </p:nvGrpSpPr>
        <p:grpSpPr>
          <a:xfrm>
            <a:off x="461537" y="4241822"/>
            <a:ext cx="1718345" cy="2082360"/>
            <a:chOff x="461537" y="4241822"/>
            <a:chExt cx="1718345" cy="2082360"/>
          </a:xfrm>
        </p:grpSpPr>
        <p:pic>
          <p:nvPicPr>
            <p:cNvPr id="9" name="Graphic 8" descr="Champagne glasses">
              <a:extLst>
                <a:ext uri="{FF2B5EF4-FFF2-40B4-BE49-F238E27FC236}">
                  <a16:creationId xmlns:a16="http://schemas.microsoft.com/office/drawing/2014/main" id="{BA2776ED-16B1-454F-9022-9A80DABB5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1537" y="4605837"/>
              <a:ext cx="1718345" cy="171834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D6DD9-BE32-4632-9697-98B2AD649FEE}"/>
                </a:ext>
              </a:extLst>
            </p:cNvPr>
            <p:cNvSpPr txBox="1"/>
            <p:nvPr/>
          </p:nvSpPr>
          <p:spPr>
            <a:xfrm>
              <a:off x="514593" y="4241822"/>
              <a:ext cx="1612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rgbClr val="074449"/>
                  </a:solidFill>
                </a:rPr>
                <a:t>Cocktail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4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339</Words>
  <Application>Microsoft Office PowerPoint</Application>
  <PresentationFormat>Widescreen</PresentationFormat>
  <Paragraphs>74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Julie</cp:lastModifiedBy>
  <cp:revision>13</cp:revision>
  <dcterms:created xsi:type="dcterms:W3CDTF">2020-11-13T13:43:01Z</dcterms:created>
  <dcterms:modified xsi:type="dcterms:W3CDTF">2020-11-16T16:20:27Z</dcterms:modified>
</cp:coreProperties>
</file>